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91" r:id="rId4"/>
    <p:sldId id="295" r:id="rId5"/>
    <p:sldId id="296" r:id="rId6"/>
    <p:sldId id="311" r:id="rId7"/>
    <p:sldId id="297" r:id="rId8"/>
    <p:sldId id="300" r:id="rId9"/>
    <p:sldId id="313" r:id="rId10"/>
    <p:sldId id="305" r:id="rId11"/>
    <p:sldId id="320" r:id="rId12"/>
    <p:sldId id="314" r:id="rId13"/>
    <p:sldId id="312" r:id="rId14"/>
    <p:sldId id="301" r:id="rId15"/>
    <p:sldId id="277" r:id="rId16"/>
    <p:sldId id="302" r:id="rId17"/>
    <p:sldId id="315" r:id="rId18"/>
    <p:sldId id="306" r:id="rId19"/>
    <p:sldId id="307" r:id="rId20"/>
    <p:sldId id="308" r:id="rId21"/>
    <p:sldId id="279" r:id="rId22"/>
    <p:sldId id="309" r:id="rId23"/>
    <p:sldId id="310" r:id="rId24"/>
    <p:sldId id="316" r:id="rId25"/>
    <p:sldId id="317" r:id="rId26"/>
    <p:sldId id="319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707" autoAdjust="0"/>
  </p:normalViewPr>
  <p:slideViewPr>
    <p:cSldViewPr>
      <p:cViewPr>
        <p:scale>
          <a:sx n="60" d="100"/>
          <a:sy n="60" d="100"/>
        </p:scale>
        <p:origin x="-1656" y="-33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85ED7-70DF-4F6E-ABFF-62780A2EA926}" type="datetimeFigureOut">
              <a:rPr lang="ru-RU" smtClean="0"/>
              <a:pPr/>
              <a:t>29.05.2018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676BF-13AD-4727-9C33-4D35E72F5B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85ED7-70DF-4F6E-ABFF-62780A2EA926}" type="datetimeFigureOut">
              <a:rPr lang="ru-RU" smtClean="0"/>
              <a:pPr/>
              <a:t>29.05.2018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676BF-13AD-4727-9C33-4D35E72F5B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85ED7-70DF-4F6E-ABFF-62780A2EA926}" type="datetimeFigureOut">
              <a:rPr lang="ru-RU" smtClean="0"/>
              <a:pPr/>
              <a:t>29.05.2018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676BF-13AD-4727-9C33-4D35E72F5B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85ED7-70DF-4F6E-ABFF-62780A2EA926}" type="datetimeFigureOut">
              <a:rPr lang="ru-RU" smtClean="0"/>
              <a:pPr/>
              <a:t>29.05.2018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676BF-13AD-4727-9C33-4D35E72F5B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85ED7-70DF-4F6E-ABFF-62780A2EA926}" type="datetimeFigureOut">
              <a:rPr lang="ru-RU" smtClean="0"/>
              <a:pPr/>
              <a:t>29.05.2018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676BF-13AD-4727-9C33-4D35E72F5B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85ED7-70DF-4F6E-ABFF-62780A2EA926}" type="datetimeFigureOut">
              <a:rPr lang="ru-RU" smtClean="0"/>
              <a:pPr/>
              <a:t>29.05.2018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676BF-13AD-4727-9C33-4D35E72F5B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85ED7-70DF-4F6E-ABFF-62780A2EA926}" type="datetimeFigureOut">
              <a:rPr lang="ru-RU" smtClean="0"/>
              <a:pPr/>
              <a:t>29.05.2018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676BF-13AD-4727-9C33-4D35E72F5B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85ED7-70DF-4F6E-ABFF-62780A2EA926}" type="datetimeFigureOut">
              <a:rPr lang="ru-RU" smtClean="0"/>
              <a:pPr/>
              <a:t>29.05.2018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676BF-13AD-4727-9C33-4D35E72F5B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85ED7-70DF-4F6E-ABFF-62780A2EA926}" type="datetimeFigureOut">
              <a:rPr lang="ru-RU" smtClean="0"/>
              <a:pPr/>
              <a:t>29.05.2018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676BF-13AD-4727-9C33-4D35E72F5B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85ED7-70DF-4F6E-ABFF-62780A2EA926}" type="datetimeFigureOut">
              <a:rPr lang="ru-RU" smtClean="0"/>
              <a:pPr/>
              <a:t>29.05.2018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676BF-13AD-4727-9C33-4D35E72F5B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85ED7-70DF-4F6E-ABFF-62780A2EA926}" type="datetimeFigureOut">
              <a:rPr lang="ru-RU" smtClean="0"/>
              <a:pPr/>
              <a:t>29.05.2018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676BF-13AD-4727-9C33-4D35E72F5B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585ED7-70DF-4F6E-ABFF-62780A2EA926}" type="datetimeFigureOut">
              <a:rPr lang="ru-RU" smtClean="0"/>
              <a:pPr/>
              <a:t>29.05.2018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4676BF-13AD-4727-9C33-4D35E72F5B8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10" Type="http://schemas.openxmlformats.org/officeDocument/2006/relationships/image" Target="../media/image33.jpeg"/><Relationship Id="rId4" Type="http://schemas.openxmlformats.org/officeDocument/2006/relationships/image" Target="../media/image27.jpeg"/><Relationship Id="rId9" Type="http://schemas.openxmlformats.org/officeDocument/2006/relationships/image" Target="../media/image3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3" Type="http://schemas.openxmlformats.org/officeDocument/2006/relationships/image" Target="../media/image37.jpeg"/><Relationship Id="rId7" Type="http://schemas.openxmlformats.org/officeDocument/2006/relationships/image" Target="../media/image4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image" Target="../media/image2.jpeg"/><Relationship Id="rId7" Type="http://schemas.openxmlformats.org/officeDocument/2006/relationships/image" Target="../media/image46.jpeg"/><Relationship Id="rId2" Type="http://schemas.openxmlformats.org/officeDocument/2006/relationships/hyperlink" Target="&#1089;&#1086;&#1074;&#1072;(online-video-cutter.com).mp4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10" Type="http://schemas.openxmlformats.org/officeDocument/2006/relationships/image" Target="../media/image49.jpeg"/><Relationship Id="rId4" Type="http://schemas.openxmlformats.org/officeDocument/2006/relationships/image" Target="../media/image43.jpeg"/><Relationship Id="rId9" Type="http://schemas.openxmlformats.org/officeDocument/2006/relationships/image" Target="../media/image4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9.jpeg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5.jpeg"/><Relationship Id="rId5" Type="http://schemas.openxmlformats.org/officeDocument/2006/relationships/image" Target="../media/image64.jpeg"/><Relationship Id="rId4" Type="http://schemas.openxmlformats.org/officeDocument/2006/relationships/image" Target="../media/image6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jpeg"/><Relationship Id="rId5" Type="http://schemas.openxmlformats.org/officeDocument/2006/relationships/image" Target="../media/image68.jpeg"/><Relationship Id="rId4" Type="http://schemas.openxmlformats.org/officeDocument/2006/relationships/image" Target="../media/image6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2.jpeg"/><Relationship Id="rId4" Type="http://schemas.openxmlformats.org/officeDocument/2006/relationships/image" Target="../media/image71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IMG_5638%20(online-video-cutter.com).mp4" TargetMode="Externa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IMG_5639%20(online-video-cutter.com).mp4" TargetMode="Externa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5.jpeg"/><Relationship Id="rId4" Type="http://schemas.openxmlformats.org/officeDocument/2006/relationships/hyperlink" Target="&#1052;&#1086;&#1081;%20&#1092;&#1080;&#1083;&#1100;&#1084;.wlmp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s://ds04.infourok.ru/uploads/ex/08cc/00007dfb-89d50196/img11.jpg"/>
          <p:cNvPicPr/>
          <p:nvPr/>
        </p:nvPicPr>
        <p:blipFill>
          <a:blip r:embed="rId2" cstate="print"/>
          <a:srcRect r="1936" b="588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539552" y="188641"/>
            <a:ext cx="84249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Муниципальное  дошкольное  образовательное учреждение</a:t>
            </a:r>
            <a:b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детский сад комбинированного  вида №4  «Сказка»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63688" y="3429000"/>
            <a:ext cx="738031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Проект</a:t>
            </a:r>
          </a:p>
          <a:p>
            <a:pPr algn="ctr">
              <a:buNone/>
            </a:pPr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«Жили-были птахи</a:t>
            </a:r>
            <a:r>
              <a:rPr lang="ru-RU" sz="4000" b="1" i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»</a:t>
            </a:r>
            <a:endParaRPr lang="ru-RU" sz="4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10800000" flipV="1">
            <a:off x="1907703" y="4670560"/>
            <a:ext cx="7128790" cy="22775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buNone/>
            </a:pPr>
            <a:endParaRPr lang="ru-RU" sz="1400" b="1" i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r">
              <a:buNone/>
            </a:pPr>
            <a:r>
              <a:rPr lang="ru-RU" sz="14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Составители: </a:t>
            </a:r>
            <a:r>
              <a:rPr lang="ru-RU" sz="1400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Прозорова</a:t>
            </a:r>
            <a:r>
              <a:rPr lang="ru-RU" sz="14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Татьяна Юрьевна</a:t>
            </a:r>
          </a:p>
          <a:p>
            <a:pPr algn="r">
              <a:buNone/>
            </a:pPr>
            <a:r>
              <a:rPr lang="ru-RU" sz="14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воспитатель высшей квалификационной категории </a:t>
            </a:r>
          </a:p>
          <a:p>
            <a:pPr algn="ctr">
              <a:buNone/>
            </a:pPr>
            <a:r>
              <a:rPr lang="ru-RU" sz="14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                                                                     Фадеева  Наталья Юрьевна </a:t>
            </a:r>
          </a:p>
          <a:p>
            <a:pPr algn="r">
              <a:buNone/>
            </a:pPr>
            <a:r>
              <a:rPr lang="ru-RU" sz="14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воспитатель высшей  квалификационной категории </a:t>
            </a:r>
          </a:p>
          <a:p>
            <a:pPr algn="r">
              <a:buNone/>
            </a:pPr>
            <a:endParaRPr lang="ru-RU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                 </a:t>
            </a:r>
          </a:p>
          <a:p>
            <a:pPr>
              <a:buNone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                            </a:t>
            </a:r>
          </a:p>
          <a:p>
            <a:pPr>
              <a:buNone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                     г. 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Кировград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, 2018г.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http://zoozel.ru/gallery/images/658014_zimnie-fony-dlya-prezentacii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i="1" dirty="0" smtClean="0">
                <a:latin typeface="Arial" pitchFamily="34" charset="0"/>
                <a:cs typeface="Arial" pitchFamily="34" charset="0"/>
              </a:rPr>
              <a:t>Дидактическая игра  «Птицы»</a:t>
            </a:r>
            <a:endParaRPr lang="ru-RU" sz="3200" dirty="0"/>
          </a:p>
        </p:txBody>
      </p:sp>
      <p:pic>
        <p:nvPicPr>
          <p:cNvPr id="3" name="Picture 3" descr="C:\Users\Татьяна\Desktop\ПРОЕКТ Жили были птахи.         12.02.2018г\ФОТО\IMG_20180213_16162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340768"/>
            <a:ext cx="4608512" cy="345638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4" name="Picture 2" descr="C:\Users\Татьяна\Desktop\ПРОЕКТ Жили были птахи.         12.02.2018г\ФОТО\IMG_20180213_16161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23928" y="2852936"/>
            <a:ext cx="4800533" cy="36004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http://zoozel.ru/gallery/images/658014_zimnie-fony-dlya-prezentacii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C:\Users\Татьяна\Desktop\ПРОЕКТ Жили были птахи.         12.02.2018г\рисунки птиц\img31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1556792"/>
            <a:ext cx="8052687" cy="4968552"/>
          </a:xfrm>
          <a:prstGeom prst="rect">
            <a:avLst/>
          </a:prstGeom>
          <a:noFill/>
        </p:spPr>
      </p:pic>
      <p:pic>
        <p:nvPicPr>
          <p:cNvPr id="3" name="Рисунок 1"/>
          <p:cNvPicPr>
            <a:picLocks noChangeAspect="1"/>
          </p:cNvPicPr>
          <p:nvPr/>
        </p:nvPicPr>
        <p:blipFill>
          <a:blip r:embed="rId4" cstate="print"/>
          <a:srcRect l="2657" t="5304" r="53992" b="37582"/>
          <a:stretch>
            <a:fillRect/>
          </a:stretch>
        </p:blipFill>
        <p:spPr bwMode="auto">
          <a:xfrm>
            <a:off x="251520" y="188641"/>
            <a:ext cx="1872208" cy="1642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1"/>
          <p:cNvPicPr>
            <a:picLocks noChangeAspect="1"/>
          </p:cNvPicPr>
          <p:nvPr/>
        </p:nvPicPr>
        <p:blipFill>
          <a:blip r:embed="rId5" cstate="print"/>
          <a:srcRect l="46893" t="33197" r="3563" b="5704"/>
          <a:stretch>
            <a:fillRect/>
          </a:stretch>
        </p:blipFill>
        <p:spPr bwMode="auto">
          <a:xfrm>
            <a:off x="6948264" y="188640"/>
            <a:ext cx="2016224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www.playcast.ru/uploads/2017/11/23/23959265.pn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03848" y="188640"/>
            <a:ext cx="2664296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http://zoozel.ru/gallery/images/658014_zimnie-fony-dlya-prezentacii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ru-RU" sz="3200" b="1" i="1" dirty="0" smtClean="0">
                <a:latin typeface="Arial" pitchFamily="34" charset="0"/>
                <a:cs typeface="Arial" pitchFamily="34" charset="0"/>
              </a:rPr>
              <a:t>Меню  для  птиц.</a:t>
            </a:r>
            <a:endParaRPr lang="ru-RU" sz="3200" b="1" i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6" name="Picture 2" descr="C:\Users\Татьяна\Desktop\ПРОЕКТ Жили были птахи.         12.02.2018г\рисунки птиц\img31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318666">
            <a:off x="422707" y="988782"/>
            <a:ext cx="3826338" cy="2583168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</p:pic>
      <p:pic>
        <p:nvPicPr>
          <p:cNvPr id="6147" name="Picture 3" descr="C:\Users\Татьяна\Desktop\ПРОЕКТ Жили были птахи.         12.02.2018г\рисунки птиц\img31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16919">
            <a:off x="4797725" y="3840315"/>
            <a:ext cx="3995936" cy="2717707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</p:pic>
      <p:pic>
        <p:nvPicPr>
          <p:cNvPr id="6148" name="Picture 4" descr="C:\Users\Татьяна\Desktop\ПРОЕКТ Жили были птахи.         12.02.2018г\рисунки птиц\img31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0777714">
            <a:off x="504028" y="4029834"/>
            <a:ext cx="3481843" cy="1942147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</p:pic>
      <p:pic>
        <p:nvPicPr>
          <p:cNvPr id="6149" name="Picture 5" descr="C:\Users\Татьяна\Desktop\ПРОЕКТ Жили были птахи.         12.02.2018г\рисунки птиц\img31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551370">
            <a:off x="5246960" y="1084538"/>
            <a:ext cx="3296942" cy="2405271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</p:pic>
      <p:pic>
        <p:nvPicPr>
          <p:cNvPr id="6150" name="Picture 6" descr="C:\Users\Татьяна\Desktop\ПРОЕКТ Жили были птахи.         12.02.2018г\рисунки птиц\img323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C3D2D7"/>
              </a:clrFrom>
              <a:clrTo>
                <a:srgbClr val="C3D2D7">
                  <a:alpha val="0"/>
                </a:srgbClr>
              </a:clrTo>
            </a:clrChange>
          </a:blip>
          <a:srcRect l="27713" t="23569" r="16860" b="32239"/>
          <a:stretch>
            <a:fillRect/>
          </a:stretch>
        </p:blipFill>
        <p:spPr bwMode="auto">
          <a:xfrm>
            <a:off x="7452320" y="332656"/>
            <a:ext cx="1507367" cy="869635"/>
          </a:xfrm>
          <a:prstGeom prst="rect">
            <a:avLst/>
          </a:prstGeom>
          <a:noFill/>
        </p:spPr>
      </p:pic>
      <p:pic>
        <p:nvPicPr>
          <p:cNvPr id="6151" name="Picture 7" descr="C:\Users\Татьяна\Desktop\ПРОЕКТ Жили были птахи.         12.02.2018г\рисунки птиц\img330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51920" y="2348880"/>
            <a:ext cx="1455622" cy="1988840"/>
          </a:xfrm>
          <a:prstGeom prst="rect">
            <a:avLst/>
          </a:prstGeom>
          <a:noFill/>
        </p:spPr>
      </p:pic>
      <p:pic>
        <p:nvPicPr>
          <p:cNvPr id="6152" name="Picture 8" descr="C:\Users\Татьяна\Desktop\ПРОЕКТ Жили были птахи.         12.02.2018г\рисунки птиц\img336.jp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AB99"/>
              </a:clrFrom>
              <a:clrTo>
                <a:srgbClr val="FFAB99">
                  <a:alpha val="0"/>
                </a:srgbClr>
              </a:clrTo>
            </a:clrChange>
          </a:blip>
          <a:srcRect t="13462" b="28202"/>
          <a:stretch>
            <a:fillRect/>
          </a:stretch>
        </p:blipFill>
        <p:spPr bwMode="auto">
          <a:xfrm>
            <a:off x="1619671" y="5445224"/>
            <a:ext cx="1440161" cy="1170131"/>
          </a:xfrm>
          <a:prstGeom prst="rect">
            <a:avLst/>
          </a:prstGeom>
          <a:noFill/>
        </p:spPr>
      </p:pic>
      <p:pic>
        <p:nvPicPr>
          <p:cNvPr id="6153" name="Picture 9" descr="C:\Users\Татьяна\Desktop\ПРОЕКТ Жили были птахи.         12.02.2018г\рисунки птиц\img334.jpg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D5FDFF"/>
              </a:clrFrom>
              <a:clrTo>
                <a:srgbClr val="D5FDFF">
                  <a:alpha val="0"/>
                </a:srgbClr>
              </a:clrTo>
            </a:clrChange>
          </a:blip>
          <a:srcRect l="12149" t="7468" r="21900" b="12869"/>
          <a:stretch>
            <a:fillRect/>
          </a:stretch>
        </p:blipFill>
        <p:spPr bwMode="auto">
          <a:xfrm rot="21414938">
            <a:off x="4208117" y="5483903"/>
            <a:ext cx="1469516" cy="118058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http://zoozel.ru/gallery/images/658014_zimnie-fony-dlya-prezentacii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C:\Users\Татьяна\Desktop\ПРОЕКТ Жили были птахи.         12.02.2018г\ФОТО\IMG_20171229_12373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086415">
            <a:off x="603502" y="1304514"/>
            <a:ext cx="3758181" cy="501090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4099" name="Picture 3" descr="C:\Users\Татьяна\Desktop\ВАЦАП 2018\РАБОТА  фото 2017год\Учёба. Вдохновение. Декабрь 2017год\IMG-20171222-WA0014.jpg"/>
          <p:cNvPicPr>
            <a:picLocks noChangeAspect="1" noChangeArrowheads="1"/>
          </p:cNvPicPr>
          <p:nvPr/>
        </p:nvPicPr>
        <p:blipFill>
          <a:blip r:embed="rId4" cstate="print"/>
          <a:srcRect t="11915"/>
          <a:stretch>
            <a:fillRect/>
          </a:stretch>
        </p:blipFill>
        <p:spPr bwMode="auto">
          <a:xfrm rot="383732">
            <a:off x="4816102" y="1118118"/>
            <a:ext cx="3688324" cy="243409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ru-RU" sz="3200" b="1" i="1" dirty="0" smtClean="0">
                <a:latin typeface="Arial" pitchFamily="34" charset="0"/>
                <a:cs typeface="Arial" pitchFamily="34" charset="0"/>
              </a:rPr>
              <a:t>Печенье  для  птиц.</a:t>
            </a:r>
            <a:endParaRPr lang="ru-RU" sz="3200" b="1" i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 descr="C:\Users\Татьяна\Desktop\ВАЦАП 2018\РАБОТА  фото 2017год\Учёба. Вдохновение. Декабрь 2017год\IMG-20171222-WA0017.jpg"/>
          <p:cNvPicPr>
            <a:picLocks noChangeAspect="1" noChangeArrowheads="1"/>
          </p:cNvPicPr>
          <p:nvPr/>
        </p:nvPicPr>
        <p:blipFill>
          <a:blip r:embed="rId5" cstate="print"/>
          <a:srcRect t="18919"/>
          <a:stretch>
            <a:fillRect/>
          </a:stretch>
        </p:blipFill>
        <p:spPr bwMode="auto">
          <a:xfrm>
            <a:off x="3491880" y="3354302"/>
            <a:ext cx="5338611" cy="324305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http://zoozel.ru/gallery/images/658014_zimnie-fony-dlya-prezentacii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ru-RU" sz="3200" b="1" i="1" dirty="0" smtClean="0">
                <a:latin typeface="Arial" pitchFamily="34" charset="0"/>
                <a:cs typeface="Arial" pitchFamily="34" charset="0"/>
              </a:rPr>
              <a:t>Сюжетно-ролевая игра «Почта»</a:t>
            </a:r>
            <a:endParaRPr lang="ru-RU" sz="3200" b="1" i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C:\Users\Татьяна\Desktop\ПРОЕКТ Жили были птахи.         12.02.2018г\ФОТО\IMG_20180119_111533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3897052"/>
            <a:ext cx="3672408" cy="2754306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</p:pic>
      <p:pic>
        <p:nvPicPr>
          <p:cNvPr id="2052" name="Picture 4" descr="C:\Users\Татьяна\Desktop\ПРОЕКТ Жили были птахи.         12.02.2018г\ФОТО\IMG_20180123_17120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99992" y="3593637"/>
            <a:ext cx="2448272" cy="3264363"/>
          </a:xfrm>
          <a:prstGeom prst="horizontalScroll">
            <a:avLst/>
          </a:prstGeom>
          <a:noFill/>
          <a:ln w="28575">
            <a:solidFill>
              <a:srgbClr val="FFFF00"/>
            </a:solidFill>
          </a:ln>
        </p:spPr>
      </p:pic>
      <p:pic>
        <p:nvPicPr>
          <p:cNvPr id="2053" name="Picture 5" descr="C:\Users\Татьяна\Desktop\ПРОЕКТ Жили были птахи.         12.02.2018г\ФОТО\IMG_20180123_17131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9552" y="836712"/>
            <a:ext cx="2214246" cy="2952328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</p:pic>
      <p:pic>
        <p:nvPicPr>
          <p:cNvPr id="2051" name="Picture 3" descr="C:\Users\Татьяна\Desktop\ПРОЕКТ Жили были птахи.         12.02.2018г\ФОТО\IMG_20180122_125405.jpg"/>
          <p:cNvPicPr>
            <a:picLocks noChangeAspect="1" noChangeArrowheads="1"/>
          </p:cNvPicPr>
          <p:nvPr/>
        </p:nvPicPr>
        <p:blipFill>
          <a:blip r:embed="rId6" cstate="print"/>
          <a:srcRect r="6759"/>
          <a:stretch>
            <a:fillRect/>
          </a:stretch>
        </p:blipFill>
        <p:spPr bwMode="auto">
          <a:xfrm>
            <a:off x="6084168" y="1196752"/>
            <a:ext cx="2736304" cy="3912891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</p:pic>
      <p:pic>
        <p:nvPicPr>
          <p:cNvPr id="1026" name="Picture 2" descr="C:\Users\Татьяна\Desktop\ПРОЕКТ Жили были птахи.         12.02.2018г\ФОТО\IMG_20180123_162923.jpg"/>
          <p:cNvPicPr>
            <a:picLocks noChangeAspect="1" noChangeArrowheads="1"/>
          </p:cNvPicPr>
          <p:nvPr/>
        </p:nvPicPr>
        <p:blipFill>
          <a:blip r:embed="rId7" cstate="print"/>
          <a:srcRect l="8571" r="27143" b="5714"/>
          <a:stretch>
            <a:fillRect/>
          </a:stretch>
        </p:blipFill>
        <p:spPr bwMode="auto">
          <a:xfrm>
            <a:off x="3275856" y="980728"/>
            <a:ext cx="2422087" cy="266429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</p:pic>
      <p:pic>
        <p:nvPicPr>
          <p:cNvPr id="9" name="Рисунок 8" descr="https://ds04.infourok.ru/uploads/ex/1369/00009c20-0eeb77fb/img7.jpg"/>
          <p:cNvPicPr/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53632" r="56868"/>
          <a:stretch>
            <a:fillRect/>
          </a:stretch>
        </p:blipFill>
        <p:spPr bwMode="auto">
          <a:xfrm>
            <a:off x="6948264" y="4869160"/>
            <a:ext cx="2195736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 descr="http://zoozel.ru/gallery/images/658014_zimnie-fony-dlya-prezentacii.jpg">
            <a:hlinkClick r:id="rId2" action="ppaction://hlinkfile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https://fs00.infourok.ru/images/doc/275/280818/hello_html_2052b828.jpg"/>
          <p:cNvPicPr/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948264" y="4653136"/>
            <a:ext cx="1944216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ru-RU" sz="3200" b="1" i="1" dirty="0" smtClean="0">
                <a:latin typeface="Arial" pitchFamily="34" charset="0"/>
                <a:cs typeface="Arial" pitchFamily="34" charset="0"/>
              </a:rPr>
              <a:t>Письма  для  зимующих  птиц.</a:t>
            </a:r>
            <a:endParaRPr lang="ru-RU" sz="3200" b="1" i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Содержимое 5" descr="C:\Users\Татьяна\Pictures\img278.jpg"/>
          <p:cNvPicPr>
            <a:picLocks noGrp="1"/>
          </p:cNvPicPr>
          <p:nvPr>
            <p:ph idx="1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 rot="20519798">
            <a:off x="187290" y="1238923"/>
            <a:ext cx="2388666" cy="1590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Татьяна\Pictures\img276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9552" y="3356992"/>
            <a:ext cx="4132882" cy="3163242"/>
          </a:xfrm>
          <a:prstGeom prst="rect">
            <a:avLst/>
          </a:prstGeom>
          <a:noFill/>
          <a:ln w="19050">
            <a:solidFill>
              <a:srgbClr val="0070C0"/>
            </a:solidFill>
            <a:miter lim="800000"/>
            <a:headEnd/>
            <a:tailEnd/>
          </a:ln>
        </p:spPr>
      </p:pic>
      <p:pic>
        <p:nvPicPr>
          <p:cNvPr id="8" name="Рисунок 7" descr="C:\Users\Татьяна\Pictures\img284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555776" y="908720"/>
            <a:ext cx="2433951" cy="17829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C:\Users\Татьяна\Pictures\img279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516158">
            <a:off x="4735576" y="4048109"/>
            <a:ext cx="2279358" cy="2544119"/>
          </a:xfrm>
          <a:prstGeom prst="rect">
            <a:avLst/>
          </a:prstGeom>
          <a:noFill/>
          <a:ln w="19050">
            <a:solidFill>
              <a:srgbClr val="00B0F0"/>
            </a:solidFill>
            <a:miter lim="800000"/>
            <a:headEnd/>
            <a:tailEnd/>
          </a:ln>
        </p:spPr>
      </p:pic>
      <p:pic>
        <p:nvPicPr>
          <p:cNvPr id="11" name="Рисунок 10" descr="C:\Users\Татьяна\Pictures\img295.jpg"/>
          <p:cNvPicPr/>
          <p:nvPr/>
        </p:nvPicPr>
        <p:blipFill>
          <a:blip r:embed="rId9" cstate="print"/>
          <a:srcRect l="10400" t="13295" r="7932" b="5485"/>
          <a:stretch>
            <a:fillRect/>
          </a:stretch>
        </p:blipFill>
        <p:spPr bwMode="auto">
          <a:xfrm rot="20654331">
            <a:off x="1261965" y="1756759"/>
            <a:ext cx="2734294" cy="14560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C:\Users\Татьяна\Pictures\img303.jpg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148064" y="836712"/>
            <a:ext cx="3816424" cy="3096344"/>
          </a:xfrm>
          <a:prstGeom prst="rect">
            <a:avLst/>
          </a:prstGeom>
          <a:noFill/>
          <a:ln w="19050">
            <a:solidFill>
              <a:srgbClr val="00B0F0"/>
            </a:solidFill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http://zoozel.ru/gallery/images/658014_zimnie-fony-dlya-prezentacii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4704"/>
          </a:xfrm>
        </p:spPr>
        <p:txBody>
          <a:bodyPr>
            <a:normAutofit/>
          </a:bodyPr>
          <a:lstStyle/>
          <a:p>
            <a:r>
              <a:rPr lang="ru-RU" sz="3200" b="1" i="1" dirty="0" smtClean="0">
                <a:latin typeface="Arial" pitchFamily="34" charset="0"/>
                <a:cs typeface="Arial" pitchFamily="34" charset="0"/>
              </a:rPr>
              <a:t> Письмо  от снегиря.</a:t>
            </a:r>
            <a:endParaRPr lang="ru-RU" sz="3200" b="1" i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 descr="C:\Users\Татьяна\Desktop\ПРОЕКТ Жили были птахи.         12.02.2018г\ФОТО\IMG_20180123_155625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3645024"/>
            <a:ext cx="3888432" cy="2915008"/>
          </a:xfrm>
          <a:prstGeom prst="rect">
            <a:avLst/>
          </a:prstGeom>
          <a:ln w="190500" cap="sq">
            <a:solidFill>
              <a:schemeClr val="accent4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Picture 3" descr="C:\Users\Татьяна\Desktop\ПРОЕКТ Жили были птахи.         12.02.2018г\ФОТО\IMG_20180123_15564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5976" y="764704"/>
            <a:ext cx="3528392" cy="2484276"/>
          </a:xfrm>
          <a:prstGeom prst="rect">
            <a:avLst/>
          </a:prstGeom>
          <a:ln w="190500" cap="sq">
            <a:solidFill>
              <a:schemeClr val="accent4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Picture 4" descr="C:\Users\Татьяна\Desktop\ПРОЕКТ Жили были птахи.         12.02.2018г\ФОТО\IMG_20180123_15571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6016" y="3537012"/>
            <a:ext cx="4176464" cy="3132348"/>
          </a:xfrm>
          <a:prstGeom prst="rect">
            <a:avLst/>
          </a:prstGeom>
          <a:ln w="190500" cap="sq">
            <a:solidFill>
              <a:schemeClr val="accent4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Рисунок 6" descr="https://img-fotki.yandex.ru/get/15562/124077812.2ec/0_1201ce_9c248f18_XL.png"/>
          <p:cNvPicPr/>
          <p:nvPr/>
        </p:nvPicPr>
        <p:blipFill>
          <a:blip r:embed="rId6" cstate="print"/>
          <a:srcRect t="27083" r="5833"/>
          <a:stretch>
            <a:fillRect/>
          </a:stretch>
        </p:blipFill>
        <p:spPr bwMode="auto">
          <a:xfrm>
            <a:off x="395536" y="836712"/>
            <a:ext cx="3744416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zoozel.ru/gallery/images/658014_zimnie-fony-dlya-prezentacii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ru-RU" sz="3200" b="1" i="1" dirty="0" smtClean="0">
                <a:latin typeface="Arial" pitchFamily="34" charset="0"/>
                <a:cs typeface="Arial" pitchFamily="34" charset="0"/>
              </a:rPr>
              <a:t>Анкеты  про  птиц.</a:t>
            </a:r>
            <a:endParaRPr lang="ru-RU" sz="3200" b="1" i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0" name="Picture 2" descr="C:\Users\Татьяна\Desktop\ПРОЕКТ Жили были птахи.         12.02.2018г\рисунки птиц\img30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1124744"/>
            <a:ext cx="7200800" cy="5014044"/>
          </a:xfrm>
          <a:prstGeom prst="rect">
            <a:avLst/>
          </a:prstGeom>
          <a:ln w="228600" cap="sq" cmpd="thickThin">
            <a:solidFill>
              <a:schemeClr val="accent4">
                <a:lumMod val="60000"/>
                <a:lumOff val="4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Рисунок 4" descr="http://www.stihi.ru/pics/2017/12/07/10587.jpg"/>
          <p:cNvPicPr/>
          <p:nvPr/>
        </p:nvPicPr>
        <p:blipFill>
          <a:blip r:embed="rId4" cstate="print">
            <a:clrChange>
              <a:clrFrom>
                <a:srgbClr val="CDEAFA"/>
              </a:clrFrom>
              <a:clrTo>
                <a:srgbClr val="CDEAFA">
                  <a:alpha val="0"/>
                </a:srgbClr>
              </a:clrTo>
            </a:clrChange>
          </a:blip>
          <a:srcRect l="5685" t="19067" r="46943" b="10111"/>
          <a:stretch>
            <a:fillRect/>
          </a:stretch>
        </p:blipFill>
        <p:spPr bwMode="auto">
          <a:xfrm rot="20920478">
            <a:off x="231591" y="4833086"/>
            <a:ext cx="1457727" cy="1635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http://zoozel.ru/gallery/images/658014_zimnie-fony-dlya-prezentacii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 descr="C:\Users\Татьяна\Desktop\ПРОЕКТ Жили были птахи.         12.02.2018г\ФОТО\IMG_20180222_1559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35118">
            <a:off x="5914884" y="2392415"/>
            <a:ext cx="2700300" cy="3600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ru-RU" sz="3200" b="1" i="1" dirty="0" smtClean="0">
                <a:latin typeface="Arial" pitchFamily="34" charset="0"/>
                <a:cs typeface="Arial" pitchFamily="34" charset="0"/>
              </a:rPr>
              <a:t>Создание  книги  «Жили-были птахи»</a:t>
            </a:r>
            <a:endParaRPr lang="ru-RU" sz="3200" b="1" i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2" descr="C:\Users\Татьяна\Desktop\ПРОЕКТ Жили были птахи.         12.02.2018г\ФОТО\IMG_20180222_15571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0887826">
            <a:off x="594880" y="2445448"/>
            <a:ext cx="2715766" cy="36210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5" descr="C:\Users\Татьяна\Desktop\ПРОЕКТ Жили были птахи.         12.02.2018г\ФОТО\IMG_20180228_07175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03848" y="2996952"/>
            <a:ext cx="2715766" cy="36210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 descr="http://primdou63.ru/public/users/994/img/270120161939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03848" y="836712"/>
            <a:ext cx="2736304" cy="2016224"/>
          </a:xfrm>
          <a:prstGeom prst="roundRect">
            <a:avLst/>
          </a:prstGeom>
          <a:noFill/>
          <a:ln w="19050">
            <a:solidFill>
              <a:srgbClr val="FF0000"/>
            </a:solidFill>
            <a:prstDash val="solid"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zoozel.ru/gallery/images/658014_zimnie-fony-dlya-prezentacii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ru-RU" sz="3200" b="1" i="1" dirty="0" smtClean="0">
                <a:latin typeface="Arial" pitchFamily="34" charset="0"/>
                <a:cs typeface="Arial" pitchFamily="34" charset="0"/>
              </a:rPr>
              <a:t>Наша  книга.</a:t>
            </a:r>
            <a:endParaRPr lang="ru-RU" sz="3200" b="1" i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C:\Users\Татьяна\Desktop\ПРОЕКТ Жили были птахи.         12.02.2018г\ФОТО\IMG_20180228_07510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052736"/>
            <a:ext cx="6528725" cy="4896544"/>
          </a:xfrm>
          <a:prstGeom prst="rect">
            <a:avLst/>
          </a:prstGeom>
          <a:ln w="190500" cap="sq">
            <a:solidFill>
              <a:schemeClr val="tx2">
                <a:lumMod val="20000"/>
                <a:lumOff val="80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3" name="Picture 2" descr="C:\Users\Татьяна\Desktop\ПРОЕКТ Жили были птахи.         12.02.2018г\ФОТО\IMG_20180523_130338.jpg"/>
          <p:cNvPicPr>
            <a:picLocks noChangeAspect="1" noChangeArrowheads="1"/>
          </p:cNvPicPr>
          <p:nvPr/>
        </p:nvPicPr>
        <p:blipFill>
          <a:blip r:embed="rId4" cstate="print"/>
          <a:srcRect l="2869" t="4304" r="8176" b="7459"/>
          <a:stretch>
            <a:fillRect/>
          </a:stretch>
        </p:blipFill>
        <p:spPr bwMode="auto">
          <a:xfrm rot="641346">
            <a:off x="6394026" y="3598582"/>
            <a:ext cx="2086770" cy="2759921"/>
          </a:xfrm>
          <a:prstGeom prst="rect">
            <a:avLst/>
          </a:prstGeom>
          <a:ln w="228600" cap="sq" cmpd="thickThin">
            <a:solidFill>
              <a:schemeClr val="accent2">
                <a:lumMod val="40000"/>
                <a:lumOff val="6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http://zoozel.ru/gallery/images/658014_zimnie-fony-dlya-prezentacii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Autofit/>
          </a:bodyPr>
          <a:lstStyle/>
          <a:p>
            <a:r>
              <a:rPr lang="ru-RU" sz="3200" b="1" i="1" dirty="0" smtClean="0">
                <a:latin typeface="Arial" pitchFamily="34" charset="0"/>
                <a:cs typeface="Arial" pitchFamily="34" charset="0"/>
              </a:rPr>
              <a:t>Модель  трёх  вопросов.</a:t>
            </a:r>
            <a:endParaRPr lang="ru-RU" sz="3200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ru-RU" sz="1800" dirty="0" smtClean="0">
              <a:latin typeface="Arial" pitchFamily="34" charset="0"/>
              <a:cs typeface="Arial" pitchFamily="34" charset="0"/>
            </a:endParaRPr>
          </a:p>
          <a:p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539553" y="1397000"/>
          <a:ext cx="7992888" cy="512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64296"/>
                <a:gridCol w="2664296"/>
                <a:gridCol w="2664296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itchFamily="34" charset="0"/>
                          <a:cs typeface="Arial" pitchFamily="34" charset="0"/>
                        </a:rPr>
                        <a:t>Что мы  знаем?</a:t>
                      </a:r>
                      <a:endParaRPr lang="ru-RU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itchFamily="34" charset="0"/>
                          <a:cs typeface="Arial" pitchFamily="34" charset="0"/>
                        </a:rPr>
                        <a:t>Что мы хотим узнать?</a:t>
                      </a:r>
                      <a:endParaRPr lang="ru-RU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itchFamily="34" charset="0"/>
                          <a:cs typeface="Arial" pitchFamily="34" charset="0"/>
                        </a:rPr>
                        <a:t>Что нужно  сделать, чтобы  узнать?</a:t>
                      </a:r>
                      <a:endParaRPr lang="ru-RU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>
                        <a:buFont typeface="Arial" charset="0"/>
                        <a:buChar char="•"/>
                      </a:pPr>
                      <a:r>
                        <a:rPr lang="ru-RU" sz="1800" b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600" b="0" dirty="0" smtClean="0">
                          <a:latin typeface="Arial" pitchFamily="34" charset="0"/>
                          <a:cs typeface="Arial" pitchFamily="34" charset="0"/>
                        </a:rPr>
                        <a:t>птицы летают  -     </a:t>
                      </a:r>
                    </a:p>
                    <a:p>
                      <a:pPr algn="l">
                        <a:buFont typeface="Arial" charset="0"/>
                        <a:buNone/>
                      </a:pPr>
                      <a:r>
                        <a:rPr lang="ru-RU" sz="1600" b="0" i="1" baseline="0" dirty="0" smtClean="0">
                          <a:latin typeface="Arial" pitchFamily="34" charset="0"/>
                          <a:cs typeface="Arial" pitchFamily="34" charset="0"/>
                        </a:rPr>
                        <a:t>                              </a:t>
                      </a:r>
                      <a:r>
                        <a:rPr lang="ru-RU" sz="1600" b="0" i="1" dirty="0" smtClean="0">
                          <a:latin typeface="Arial" pitchFamily="34" charset="0"/>
                          <a:cs typeface="Arial" pitchFamily="34" charset="0"/>
                        </a:rPr>
                        <a:t>Кирилл;</a:t>
                      </a:r>
                    </a:p>
                    <a:p>
                      <a:pPr>
                        <a:buFont typeface="Arial" charset="0"/>
                        <a:buChar char="•"/>
                      </a:pPr>
                      <a:r>
                        <a:rPr lang="ru-RU" sz="1800" b="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600" b="0" baseline="0" dirty="0" smtClean="0">
                          <a:latin typeface="Arial" pitchFamily="34" charset="0"/>
                          <a:cs typeface="Arial" pitchFamily="34" charset="0"/>
                        </a:rPr>
                        <a:t>у них есть  перья, крылья  -                  </a:t>
                      </a:r>
                      <a:r>
                        <a:rPr lang="ru-RU" sz="1600" b="0" i="1" baseline="0" dirty="0" smtClean="0">
                          <a:latin typeface="Arial" pitchFamily="34" charset="0"/>
                          <a:cs typeface="Arial" pitchFamily="34" charset="0"/>
                        </a:rPr>
                        <a:t>Варя;</a:t>
                      </a:r>
                    </a:p>
                    <a:p>
                      <a:pPr>
                        <a:buFont typeface="Arial" charset="0"/>
                        <a:buChar char="•"/>
                      </a:pPr>
                      <a:r>
                        <a:rPr lang="ru-RU" sz="1600" b="0" i="0" baseline="0" dirty="0" smtClean="0">
                          <a:latin typeface="Arial" pitchFamily="34" charset="0"/>
                          <a:cs typeface="Arial" pitchFamily="34" charset="0"/>
                        </a:rPr>
                        <a:t> сова  ловит  птичек  и  мышей  </a:t>
                      </a:r>
                      <a:r>
                        <a:rPr lang="ru-RU" sz="1600" b="0" i="1" baseline="0" dirty="0" smtClean="0">
                          <a:latin typeface="Arial" pitchFamily="34" charset="0"/>
                          <a:cs typeface="Arial" pitchFamily="34" charset="0"/>
                        </a:rPr>
                        <a:t>-             </a:t>
                      </a:r>
                      <a:r>
                        <a:rPr lang="ru-RU" sz="1800" b="0" i="1" baseline="0" dirty="0" smtClean="0">
                          <a:latin typeface="Arial" pitchFamily="34" charset="0"/>
                          <a:cs typeface="Arial" pitchFamily="34" charset="0"/>
                        </a:rPr>
                        <a:t>  </a:t>
                      </a:r>
                      <a:r>
                        <a:rPr lang="ru-RU" sz="1600" b="0" i="1" baseline="0" dirty="0" smtClean="0">
                          <a:latin typeface="Arial" pitchFamily="34" charset="0"/>
                          <a:cs typeface="Arial" pitchFamily="34" charset="0"/>
                        </a:rPr>
                        <a:t>Галя;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600" b="0" i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600" b="0" i="0" baseline="0" dirty="0" smtClean="0">
                          <a:latin typeface="Arial" pitchFamily="34" charset="0"/>
                          <a:cs typeface="Arial" pitchFamily="34" charset="0"/>
                        </a:rPr>
                        <a:t>сова  живет  в  дупле  </a:t>
                      </a:r>
                      <a:r>
                        <a:rPr lang="ru-RU" sz="1600" b="0" i="1" baseline="0" dirty="0" smtClean="0">
                          <a:latin typeface="Arial" pitchFamily="34" charset="0"/>
                          <a:cs typeface="Arial" pitchFamily="34" charset="0"/>
                        </a:rPr>
                        <a:t>-                 Кирилл;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600" b="0" i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600" b="0" i="0" baseline="0" dirty="0" smtClean="0">
                          <a:latin typeface="Arial" pitchFamily="34" charset="0"/>
                          <a:cs typeface="Arial" pitchFamily="34" charset="0"/>
                        </a:rPr>
                        <a:t>дятел  хорошо  лазает  по  деревьям     </a:t>
                      </a:r>
                      <a:r>
                        <a:rPr lang="ru-RU" sz="1600" b="0" i="1" baseline="0" dirty="0" smtClean="0">
                          <a:latin typeface="Arial" pitchFamily="34" charset="0"/>
                          <a:cs typeface="Arial" pitchFamily="34" charset="0"/>
                        </a:rPr>
                        <a:t>-  Галя;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600" b="0" i="0" baseline="0" dirty="0" smtClean="0">
                          <a:latin typeface="Arial" pitchFamily="34" charset="0"/>
                          <a:cs typeface="Arial" pitchFamily="34" charset="0"/>
                        </a:rPr>
                        <a:t> дятла называют  санитаром     леса  </a:t>
                      </a:r>
                      <a:r>
                        <a:rPr lang="ru-RU" sz="1600" b="0" i="1" baseline="0" dirty="0" smtClean="0">
                          <a:latin typeface="Arial" pitchFamily="34" charset="0"/>
                          <a:cs typeface="Arial" pitchFamily="34" charset="0"/>
                        </a:rPr>
                        <a:t>-   </a:t>
                      </a:r>
                    </a:p>
                    <a:p>
                      <a:pPr>
                        <a:buFont typeface="Arial" pitchFamily="34" charset="0"/>
                        <a:buNone/>
                      </a:pPr>
                      <a:r>
                        <a:rPr lang="ru-RU" sz="1600" b="0" i="1" baseline="0" dirty="0" smtClean="0">
                          <a:latin typeface="Arial" pitchFamily="34" charset="0"/>
                          <a:cs typeface="Arial" pitchFamily="34" charset="0"/>
                        </a:rPr>
                        <a:t>                               </a:t>
                      </a:r>
                      <a:r>
                        <a:rPr lang="ru-RU" sz="1600" b="0" i="1" baseline="0" dirty="0" err="1" smtClean="0">
                          <a:latin typeface="Arial" pitchFamily="34" charset="0"/>
                          <a:cs typeface="Arial" pitchFamily="34" charset="0"/>
                        </a:rPr>
                        <a:t>Ариша</a:t>
                      </a:r>
                      <a:r>
                        <a:rPr lang="ru-RU" sz="1600" b="0" i="1" baseline="0" dirty="0" smtClean="0">
                          <a:latin typeface="Arial" pitchFamily="34" charset="0"/>
                          <a:cs typeface="Arial" pitchFamily="34" charset="0"/>
                        </a:rPr>
                        <a:t>. </a:t>
                      </a:r>
                    </a:p>
                    <a:p>
                      <a:pPr>
                        <a:buFont typeface="Arial" charset="0"/>
                        <a:buNone/>
                      </a:pPr>
                      <a:endParaRPr lang="ru-RU" sz="1800" b="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600" dirty="0" smtClean="0">
                          <a:latin typeface="Arial" pitchFamily="34" charset="0"/>
                          <a:cs typeface="Arial" pitchFamily="34" charset="0"/>
                        </a:rPr>
                        <a:t> на  какой  высоте  летает  дятел  -       </a:t>
                      </a:r>
                    </a:p>
                    <a:p>
                      <a:pPr>
                        <a:buFont typeface="Arial" pitchFamily="34" charset="0"/>
                        <a:buNone/>
                      </a:pPr>
                      <a:r>
                        <a:rPr lang="ru-RU" sz="1600" i="1" baseline="0" dirty="0" smtClean="0">
                          <a:latin typeface="Arial" pitchFamily="34" charset="0"/>
                          <a:cs typeface="Arial" pitchFamily="34" charset="0"/>
                        </a:rPr>
                        <a:t>                              </a:t>
                      </a:r>
                      <a:r>
                        <a:rPr lang="ru-RU" sz="1600" i="1" dirty="0" smtClean="0">
                          <a:latin typeface="Arial" pitchFamily="34" charset="0"/>
                          <a:cs typeface="Arial" pitchFamily="34" charset="0"/>
                        </a:rPr>
                        <a:t>Кирилл;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600" dirty="0" smtClean="0">
                          <a:latin typeface="Arial" pitchFamily="34" charset="0"/>
                          <a:cs typeface="Arial" pitchFamily="34" charset="0"/>
                        </a:rPr>
                        <a:t> как  дятел  лечит  деревья   -              </a:t>
                      </a:r>
                      <a:r>
                        <a:rPr lang="ru-RU" sz="1600" i="1" dirty="0" smtClean="0">
                          <a:latin typeface="Arial" pitchFamily="34" charset="0"/>
                          <a:cs typeface="Arial" pitchFamily="34" charset="0"/>
                        </a:rPr>
                        <a:t>Данил;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600" dirty="0" smtClean="0">
                          <a:latin typeface="Arial" pitchFamily="34" charset="0"/>
                          <a:cs typeface="Arial" pitchFamily="34" charset="0"/>
                        </a:rPr>
                        <a:t> чем  питаются  птицы  -  </a:t>
                      </a:r>
                    </a:p>
                    <a:p>
                      <a:pPr>
                        <a:buFont typeface="Arial" pitchFamily="34" charset="0"/>
                        <a:buNone/>
                      </a:pPr>
                      <a:r>
                        <a:rPr lang="ru-RU" sz="1600" i="1" baseline="0" dirty="0" smtClean="0">
                          <a:latin typeface="Arial" pitchFamily="34" charset="0"/>
                          <a:cs typeface="Arial" pitchFamily="34" charset="0"/>
                        </a:rPr>
                        <a:t>                                </a:t>
                      </a:r>
                      <a:r>
                        <a:rPr lang="ru-RU" sz="1600" i="1" dirty="0" smtClean="0">
                          <a:latin typeface="Arial" pitchFamily="34" charset="0"/>
                          <a:cs typeface="Arial" pitchFamily="34" charset="0"/>
                        </a:rPr>
                        <a:t>Слава;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600" baseline="0" dirty="0" smtClean="0">
                          <a:latin typeface="Arial" pitchFamily="34" charset="0"/>
                          <a:cs typeface="Arial" pitchFamily="34" charset="0"/>
                        </a:rPr>
                        <a:t> как  различить  птиц по  окраске  -                </a:t>
                      </a:r>
                      <a:r>
                        <a:rPr lang="ru-RU" sz="1600" i="1" baseline="0" dirty="0" smtClean="0">
                          <a:latin typeface="Arial" pitchFamily="34" charset="0"/>
                          <a:cs typeface="Arial" pitchFamily="34" charset="0"/>
                        </a:rPr>
                        <a:t>Миша;</a:t>
                      </a:r>
                    </a:p>
                    <a:p>
                      <a:pPr algn="just">
                        <a:buFont typeface="Arial" pitchFamily="34" charset="0"/>
                        <a:buChar char="•"/>
                      </a:pPr>
                      <a:r>
                        <a:rPr lang="ru-RU" sz="1600" i="0" baseline="0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 какие  виды  птиц  остаются зимовать  в  наших  краях, а какие  прилетают  к  нам  на  зиму  </a:t>
                      </a:r>
                      <a:r>
                        <a:rPr lang="ru-RU" sz="1600" i="1" baseline="0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-        Т.Ю.</a:t>
                      </a:r>
                      <a:endParaRPr lang="ru-RU" sz="1600" i="1" dirty="0">
                        <a:solidFill>
                          <a:srgbClr val="7030A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buFont typeface="Arial" pitchFamily="34" charset="0"/>
                        <a:buChar char="•"/>
                      </a:pPr>
                      <a:r>
                        <a:rPr lang="ru-RU" sz="1600" dirty="0" smtClean="0">
                          <a:latin typeface="Arial" pitchFamily="34" charset="0"/>
                          <a:cs typeface="Arial" pitchFamily="34" charset="0"/>
                        </a:rPr>
                        <a:t> посмотреть  в  интернете, а можно  сходить  в  библиотеку  -   </a:t>
                      </a:r>
                    </a:p>
                    <a:p>
                      <a:pPr>
                        <a:buFont typeface="Arial" pitchFamily="34" charset="0"/>
                        <a:buNone/>
                      </a:pPr>
                      <a:r>
                        <a:rPr lang="ru-RU" sz="1600" i="1" baseline="0" dirty="0" smtClean="0">
                          <a:latin typeface="Arial" pitchFamily="34" charset="0"/>
                          <a:cs typeface="Arial" pitchFamily="34" charset="0"/>
                        </a:rPr>
                        <a:t>                                </a:t>
                      </a:r>
                      <a:r>
                        <a:rPr lang="ru-RU" sz="1600" i="1" dirty="0" smtClean="0">
                          <a:latin typeface="Arial" pitchFamily="34" charset="0"/>
                          <a:cs typeface="Arial" pitchFamily="34" charset="0"/>
                        </a:rPr>
                        <a:t>Слава;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600" dirty="0" smtClean="0">
                          <a:latin typeface="Arial" pitchFamily="34" charset="0"/>
                          <a:cs typeface="Arial" pitchFamily="34" charset="0"/>
                        </a:rPr>
                        <a:t> купить  книжку  и  прочитать  -                </a:t>
                      </a:r>
                      <a:r>
                        <a:rPr lang="ru-RU" sz="1600" i="1" dirty="0" smtClean="0">
                          <a:latin typeface="Arial" pitchFamily="34" charset="0"/>
                          <a:cs typeface="Arial" pitchFamily="34" charset="0"/>
                        </a:rPr>
                        <a:t>Аня;</a:t>
                      </a:r>
                    </a:p>
                    <a:p>
                      <a:pPr algn="just">
                        <a:buFont typeface="Arial" pitchFamily="34" charset="0"/>
                        <a:buChar char="•"/>
                      </a:pPr>
                      <a:r>
                        <a:rPr lang="ru-RU" sz="1600" dirty="0" smtClean="0">
                          <a:latin typeface="Arial" pitchFamily="34" charset="0"/>
                          <a:cs typeface="Arial" pitchFamily="34" charset="0"/>
                        </a:rPr>
                        <a:t> спросить  у  родителей-         </a:t>
                      </a:r>
                    </a:p>
                    <a:p>
                      <a:pPr algn="just">
                        <a:buFont typeface="Arial" pitchFamily="34" charset="0"/>
                        <a:buNone/>
                      </a:pPr>
                      <a:r>
                        <a:rPr lang="ru-RU" sz="1600" i="1" baseline="0" dirty="0" smtClean="0">
                          <a:latin typeface="Arial" pitchFamily="34" charset="0"/>
                          <a:cs typeface="Arial" pitchFamily="34" charset="0"/>
                        </a:rPr>
                        <a:t>                               </a:t>
                      </a:r>
                      <a:r>
                        <a:rPr lang="ru-RU" sz="1600" i="1" dirty="0" smtClean="0">
                          <a:latin typeface="Arial" pitchFamily="34" charset="0"/>
                          <a:cs typeface="Arial" pitchFamily="34" charset="0"/>
                        </a:rPr>
                        <a:t>Слава;</a:t>
                      </a:r>
                    </a:p>
                    <a:p>
                      <a:pPr algn="just">
                        <a:buFont typeface="Arial" pitchFamily="34" charset="0"/>
                        <a:buChar char="•"/>
                      </a:pPr>
                      <a:r>
                        <a:rPr lang="ru-RU" sz="1600" i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600" i="0" dirty="0" smtClean="0">
                          <a:latin typeface="Arial" pitchFamily="34" charset="0"/>
                          <a:cs typeface="Arial" pitchFamily="34" charset="0"/>
                        </a:rPr>
                        <a:t>а</a:t>
                      </a:r>
                      <a:r>
                        <a:rPr lang="ru-RU" sz="1600" dirty="0" smtClean="0">
                          <a:latin typeface="Arial" pitchFamily="34" charset="0"/>
                          <a:cs typeface="Arial" pitchFamily="34" charset="0"/>
                        </a:rPr>
                        <a:t>  еще  можно  у  старшего  брата  или  сестры  спросить </a:t>
                      </a:r>
                      <a:r>
                        <a:rPr lang="ru-RU" sz="1600" i="1" dirty="0" smtClean="0">
                          <a:latin typeface="Arial" pitchFamily="34" charset="0"/>
                          <a:cs typeface="Arial" pitchFamily="34" charset="0"/>
                        </a:rPr>
                        <a:t>- Данил;</a:t>
                      </a:r>
                    </a:p>
                    <a:p>
                      <a:pPr algn="just">
                        <a:buFont typeface="Arial" pitchFamily="34" charset="0"/>
                        <a:buChar char="•"/>
                      </a:pPr>
                      <a:r>
                        <a:rPr lang="ru-RU" sz="1600" i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600" i="0" dirty="0" smtClean="0">
                          <a:latin typeface="Arial" pitchFamily="34" charset="0"/>
                          <a:cs typeface="Arial" pitchFamily="34" charset="0"/>
                        </a:rPr>
                        <a:t>посмотреть передачи по  телевизору  про  птиц  -                                   </a:t>
                      </a:r>
                    </a:p>
                    <a:p>
                      <a:pPr algn="just">
                        <a:buFont typeface="Arial" pitchFamily="34" charset="0"/>
                        <a:buNone/>
                      </a:pPr>
                      <a:r>
                        <a:rPr lang="ru-RU" sz="1600" i="0" baseline="0" dirty="0" smtClean="0">
                          <a:latin typeface="Arial" pitchFamily="34" charset="0"/>
                          <a:cs typeface="Arial" pitchFamily="34" charset="0"/>
                        </a:rPr>
                        <a:t>                                  </a:t>
                      </a:r>
                      <a:r>
                        <a:rPr lang="ru-RU" sz="1600" i="1" dirty="0" smtClean="0">
                          <a:latin typeface="Arial" pitchFamily="34" charset="0"/>
                          <a:cs typeface="Arial" pitchFamily="34" charset="0"/>
                        </a:rPr>
                        <a:t>Варя;</a:t>
                      </a:r>
                    </a:p>
                    <a:p>
                      <a:pPr algn="just">
                        <a:buFont typeface="Arial" pitchFamily="34" charset="0"/>
                        <a:buChar char="•"/>
                      </a:pPr>
                      <a:r>
                        <a:rPr lang="ru-RU" sz="1600" i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600" i="0" dirty="0" smtClean="0">
                          <a:latin typeface="Arial" pitchFamily="34" charset="0"/>
                          <a:cs typeface="Arial" pitchFamily="34" charset="0"/>
                        </a:rPr>
                        <a:t>можно  в  детском  саду  у  воспитателя  и  логопеда  спросить </a:t>
                      </a:r>
                      <a:r>
                        <a:rPr lang="ru-RU" sz="1600" i="1" dirty="0" smtClean="0">
                          <a:latin typeface="Arial" pitchFamily="34" charset="0"/>
                          <a:cs typeface="Arial" pitchFamily="34" charset="0"/>
                        </a:rPr>
                        <a:t>–  </a:t>
                      </a:r>
                    </a:p>
                    <a:p>
                      <a:pPr algn="just">
                        <a:buFont typeface="Arial" pitchFamily="34" charset="0"/>
                        <a:buNone/>
                      </a:pPr>
                      <a:r>
                        <a:rPr lang="ru-RU" sz="1600" i="1" baseline="0" dirty="0" smtClean="0">
                          <a:latin typeface="Arial" pitchFamily="34" charset="0"/>
                          <a:cs typeface="Arial" pitchFamily="34" charset="0"/>
                        </a:rPr>
                        <a:t>                                </a:t>
                      </a:r>
                      <a:r>
                        <a:rPr lang="ru-RU" sz="1600" i="1" dirty="0" smtClean="0">
                          <a:latin typeface="Arial" pitchFamily="34" charset="0"/>
                          <a:cs typeface="Arial" pitchFamily="34" charset="0"/>
                        </a:rPr>
                        <a:t>Слава.</a:t>
                      </a:r>
                      <a:endParaRPr lang="ru-RU" sz="1600" i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http://zoozel.ru/gallery/images/658014_zimnie-fony-dlya-prezentacii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5" descr="C:\Users\Татьяна\Desktop\ПРОЕКТ Жили были птахи.         12.02.2018г\ФОТО\IMG_20180521_101226.jpg"/>
          <p:cNvPicPr>
            <a:picLocks noChangeAspect="1" noChangeArrowheads="1"/>
          </p:cNvPicPr>
          <p:nvPr/>
        </p:nvPicPr>
        <p:blipFill>
          <a:blip r:embed="rId3" cstate="print"/>
          <a:srcRect t="7520"/>
          <a:stretch>
            <a:fillRect/>
          </a:stretch>
        </p:blipFill>
        <p:spPr bwMode="auto">
          <a:xfrm>
            <a:off x="3995936" y="3284984"/>
            <a:ext cx="4788024" cy="332098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ru-RU" sz="3200" b="1" i="1" dirty="0" smtClean="0">
                <a:latin typeface="Arial" pitchFamily="34" charset="0"/>
                <a:cs typeface="Arial" pitchFamily="34" charset="0"/>
              </a:rPr>
              <a:t>Подготовка  к  театрализации.</a:t>
            </a:r>
            <a:endParaRPr lang="ru-RU" sz="3200" b="1" i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4" descr="C:\Users\Татьяна\Desktop\ПРОЕКТ Жили были птахи.         12.02.2018г\ФОТО\IMG_20180521_09133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3" y="980728"/>
            <a:ext cx="3840427" cy="288032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Picture 6" descr="C:\Users\Татьяна\Desktop\ПРОЕКТ Жили были птахи.         12.02.2018г\ФОТО\IMG_20180521_095258.jpg"/>
          <p:cNvPicPr>
            <a:picLocks noChangeAspect="1" noChangeArrowheads="1"/>
          </p:cNvPicPr>
          <p:nvPr/>
        </p:nvPicPr>
        <p:blipFill>
          <a:blip r:embed="rId5" cstate="print"/>
          <a:srcRect t="5517" r="11104" b="12240"/>
          <a:stretch>
            <a:fillRect/>
          </a:stretch>
        </p:blipFill>
        <p:spPr bwMode="auto">
          <a:xfrm rot="21185475">
            <a:off x="794924" y="3285626"/>
            <a:ext cx="2598686" cy="320559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Picture 2" descr="C:\Users\Татьяна\Desktop\ПРОЕКТ Жили были птахи.         12.02.2018г\ФОТО\IMG_20180521_09112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04048" y="980728"/>
            <a:ext cx="3035830" cy="227687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 descr="http://zoozel.ru/gallery/images/658014_zimnie-fony-dlya-prezentacii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 descr="C:\Users\Татьяна\Desktop\ПРОЕКТ Жили были птахи.         12.02.2018г\ФОТО\IMG_20180523_09510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260648"/>
            <a:ext cx="3419872" cy="256490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2051" name="Picture 3" descr="C:\Users\Татьяна\Desktop\ПРОЕКТ Жили были птахи.         12.02.2018г\ФОТО\IMG_20180523_10020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32040" y="404664"/>
            <a:ext cx="3648406" cy="273630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2052" name="Picture 4" descr="C:\Users\Татьяна\Desktop\ПРОЕКТ Жили были птахи.         12.02.2018г\ФОТО\IMG_20180523_10053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4008" y="3501008"/>
            <a:ext cx="4128458" cy="309634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2053" name="Picture 5" descr="C:\Users\Татьяна\Desktop\ПРОЕКТ Жили были птахи.         12.02.2018г\ФОТО\IMG_20180523_101108.jpg"/>
          <p:cNvPicPr>
            <a:picLocks noChangeAspect="1" noChangeArrowheads="1"/>
          </p:cNvPicPr>
          <p:nvPr/>
        </p:nvPicPr>
        <p:blipFill>
          <a:blip r:embed="rId6" cstate="print"/>
          <a:srcRect t="16181"/>
          <a:stretch>
            <a:fillRect/>
          </a:stretch>
        </p:blipFill>
        <p:spPr bwMode="auto">
          <a:xfrm>
            <a:off x="683568" y="2474216"/>
            <a:ext cx="3600400" cy="402374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http://zoozel.ru/gallery/images/658014_zimnie-fony-dlya-prezentacii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ru-RU" sz="3200" b="1" i="1" dirty="0" smtClean="0">
                <a:latin typeface="Arial" pitchFamily="34" charset="0"/>
                <a:cs typeface="Arial" pitchFamily="34" charset="0"/>
              </a:rPr>
              <a:t>Рисую  </a:t>
            </a:r>
            <a:r>
              <a:rPr lang="ru-RU" sz="3200" b="1" i="1" dirty="0" err="1" smtClean="0">
                <a:latin typeface="Arial" pitchFamily="34" charset="0"/>
                <a:cs typeface="Arial" pitchFamily="34" charset="0"/>
              </a:rPr>
              <a:t>мнемотаблицу</a:t>
            </a:r>
            <a:r>
              <a:rPr lang="ru-RU" sz="3200" b="1" i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3200" b="1" i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 descr="C:\Users\Татьяна\Desktop\ПРОЕКТ Жили были птахи.         12.02.2018г\ФОТО\IMG_20180523_17142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908720"/>
            <a:ext cx="2517744" cy="335699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3075" name="Picture 3" descr="C:\Users\Татьяна\Desktop\ПРОЕКТ Жили были птахи.         12.02.2018г\ФОТО\IMG_20180524_17001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55776" y="1556792"/>
            <a:ext cx="3672408" cy="489654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3077" name="Picture 5" descr="C:\Users\Татьяна\Desktop\ПРОЕКТ Жили были птахи.         12.02.2018г\ФОТО\IMG_20180525_072723.jpg"/>
          <p:cNvPicPr>
            <a:picLocks noChangeAspect="1" noChangeArrowheads="1"/>
          </p:cNvPicPr>
          <p:nvPr/>
        </p:nvPicPr>
        <p:blipFill>
          <a:blip r:embed="rId5" cstate="print"/>
          <a:srcRect l="4248" t="2832" r="5126" b="3710"/>
          <a:stretch>
            <a:fillRect/>
          </a:stretch>
        </p:blipFill>
        <p:spPr bwMode="auto">
          <a:xfrm>
            <a:off x="6038344" y="2780928"/>
            <a:ext cx="2782127" cy="3825424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http://zoozel.ru/gallery/images/658014_zimnie-fony-dlya-prezentacii.jpg">
            <a:hlinkClick r:id="rId2" action="ppaction://hlinkfile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21005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38138"/>
          </a:xfrm>
        </p:spPr>
        <p:txBody>
          <a:bodyPr>
            <a:normAutofit/>
          </a:bodyPr>
          <a:lstStyle/>
          <a:p>
            <a:r>
              <a:rPr lang="ru-RU" sz="3200" b="1" i="1" dirty="0" smtClean="0">
                <a:latin typeface="Arial" pitchFamily="34" charset="0"/>
                <a:cs typeface="Arial" pitchFamily="34" charset="0"/>
              </a:rPr>
              <a:t>Инсценировка  сказки  «Друзья»</a:t>
            </a:r>
            <a:br>
              <a:rPr lang="ru-RU" sz="32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400" b="1" i="1" dirty="0" smtClean="0">
                <a:latin typeface="Arial" pitchFamily="34" charset="0"/>
                <a:cs typeface="Arial" pitchFamily="34" charset="0"/>
              </a:rPr>
              <a:t>автор  Аня  </a:t>
            </a:r>
            <a:r>
              <a:rPr lang="ru-RU" sz="2400" b="1" i="1" dirty="0" err="1" smtClean="0">
                <a:latin typeface="Arial" pitchFamily="34" charset="0"/>
                <a:cs typeface="Arial" pitchFamily="34" charset="0"/>
              </a:rPr>
              <a:t>Сухинина</a:t>
            </a:r>
            <a:r>
              <a:rPr lang="ru-RU" sz="2400" b="1" i="1" dirty="0" smtClean="0">
                <a:latin typeface="Arial" pitchFamily="34" charset="0"/>
                <a:cs typeface="Arial" pitchFamily="34" charset="0"/>
              </a:rPr>
              <a:t> – 6 лет.</a:t>
            </a:r>
            <a:endParaRPr lang="ru-RU" sz="2400" b="1" i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218" name="Picture 2" descr="C:\Users\Татьяна\Desktop\ПРОЕКТ Жили были птахи.         12.02.2018г\ФОТО\IMG-20180525-WA001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1585809"/>
            <a:ext cx="8530962" cy="493953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zoozel.ru/gallery/images/658014_zimnie-fony-dlya-prezentacii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ru-RU" sz="3200" b="1" i="1" dirty="0" smtClean="0">
                <a:latin typeface="Arial" pitchFamily="34" charset="0"/>
                <a:cs typeface="Arial" pitchFamily="34" charset="0"/>
              </a:rPr>
              <a:t>Наши  артисты.</a:t>
            </a:r>
            <a:endParaRPr lang="ru-RU" sz="3200" b="1" i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4" name="Picture 2" descr="C:\Users\Татьяна\Desktop\ПРОЕКТ Жили были птахи.         12.02.2018г\ФОТО\IMG-20180525-WA0005.jpg"/>
          <p:cNvPicPr>
            <a:picLocks noChangeAspect="1" noChangeArrowheads="1"/>
          </p:cNvPicPr>
          <p:nvPr/>
        </p:nvPicPr>
        <p:blipFill>
          <a:blip r:embed="rId3" cstate="print"/>
          <a:srcRect l="6335" r="2256"/>
          <a:stretch>
            <a:fillRect/>
          </a:stretch>
        </p:blipFill>
        <p:spPr bwMode="auto">
          <a:xfrm>
            <a:off x="432340" y="1196752"/>
            <a:ext cx="8410546" cy="518457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zoozel.ru/gallery/images/658014_zimnie-fony-dlya-prezentacii.jpg">
            <a:hlinkClick r:id="rId2" action="ppaction://hlinkfile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b="1" i="1" dirty="0" smtClean="0">
                <a:latin typeface="Arial" pitchFamily="34" charset="0"/>
                <a:cs typeface="Arial" pitchFamily="34" charset="0"/>
              </a:rPr>
              <a:t>Исполнение песни </a:t>
            </a:r>
            <a:r>
              <a:rPr lang="ru-RU" sz="48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8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>слова П. Синявского, музыка З. </a:t>
            </a:r>
            <a:r>
              <a:rPr lang="ru-RU" sz="2700" b="1" i="1" dirty="0" err="1" smtClean="0">
                <a:latin typeface="Arial" pitchFamily="34" charset="0"/>
                <a:cs typeface="Arial" pitchFamily="34" charset="0"/>
              </a:rPr>
              <a:t>Компанеец</a:t>
            </a: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> «Воробьиная песенка»</a:t>
            </a:r>
            <a:endParaRPr lang="ru-RU" sz="2700" dirty="0"/>
          </a:p>
        </p:txBody>
      </p:sp>
      <p:pic>
        <p:nvPicPr>
          <p:cNvPr id="3" name="Picture 2" descr="C:\Users\Татьяна\Desktop\ПРОЕКТ Жили были птахи.         12.02.2018г\ФОТО\IMG-20180525-WA0007.jpg">
            <a:hlinkClick r:id="rId4" action="ppaction://hlinkfile"/>
          </p:cNvPr>
          <p:cNvPicPr>
            <a:picLocks noChangeAspect="1" noChangeArrowheads="1"/>
          </p:cNvPicPr>
          <p:nvPr/>
        </p:nvPicPr>
        <p:blipFill>
          <a:blip r:embed="rId5" cstate="print"/>
          <a:srcRect l="2222" t="16296" r="4444"/>
          <a:stretch>
            <a:fillRect/>
          </a:stretch>
        </p:blipFill>
        <p:spPr bwMode="auto">
          <a:xfrm>
            <a:off x="932091" y="1628800"/>
            <a:ext cx="7279818" cy="489654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http://zoozel.ru/gallery/images/658014_zimnie-fony-dlya-prezentacii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Рисунок 1" descr="https://fs00.infourok.ru/images/doc/280/286118/img16.jpg"/>
          <p:cNvPicPr/>
          <p:nvPr/>
        </p:nvPicPr>
        <p:blipFill>
          <a:blip r:embed="rId3" cstate="print">
            <a:clrChange>
              <a:clrFrom>
                <a:srgbClr val="AEDBFC"/>
              </a:clrFrom>
              <a:clrTo>
                <a:srgbClr val="AEDBFC">
                  <a:alpha val="0"/>
                </a:srgbClr>
              </a:clrTo>
            </a:clrChange>
          </a:blip>
          <a:srcRect l="13955" t="11853" r="14719" b="78270"/>
          <a:stretch>
            <a:fillRect/>
          </a:stretch>
        </p:blipFill>
        <p:spPr bwMode="auto">
          <a:xfrm>
            <a:off x="1619672" y="980728"/>
            <a:ext cx="5688632" cy="864096"/>
          </a:xfrm>
          <a:prstGeom prst="roundRect">
            <a:avLst/>
          </a:prstGeom>
          <a:noFill/>
          <a:ln w="9525">
            <a:solidFill>
              <a:schemeClr val="accent4">
                <a:lumMod val="60000"/>
                <a:lumOff val="40000"/>
              </a:schemeClr>
            </a:solidFill>
            <a:miter lim="800000"/>
            <a:headEnd/>
            <a:tailEnd/>
          </a:ln>
        </p:spPr>
      </p:pic>
      <p:pic>
        <p:nvPicPr>
          <p:cNvPr id="3" name="Рисунок 2" descr="https://fs00.infourok.ru/images/doc/280/286118/img16.jpg"/>
          <p:cNvPicPr/>
          <p:nvPr/>
        </p:nvPicPr>
        <p:blipFill>
          <a:blip r:embed="rId3" cstate="print">
            <a:clrChange>
              <a:clrFrom>
                <a:srgbClr val="ECEAED"/>
              </a:clrFrom>
              <a:clrTo>
                <a:srgbClr val="ECEAED">
                  <a:alpha val="0"/>
                </a:srgbClr>
              </a:clrTo>
            </a:clrChange>
          </a:blip>
          <a:srcRect l="20158" t="33946" r="22472" b="11102"/>
          <a:stretch>
            <a:fillRect/>
          </a:stretch>
        </p:blipFill>
        <p:spPr bwMode="auto">
          <a:xfrm>
            <a:off x="1907704" y="2204864"/>
            <a:ext cx="5256584" cy="3600400"/>
          </a:xfrm>
          <a:prstGeom prst="ellipse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http://zoozel.ru/gallery/images/658014_zimnie-fony-dlya-prezentacii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Autofit/>
          </a:bodyPr>
          <a:lstStyle/>
          <a:p>
            <a:r>
              <a:rPr lang="ru-RU" sz="3200" b="1" i="1" dirty="0" smtClean="0">
                <a:latin typeface="Arial" pitchFamily="34" charset="0"/>
                <a:cs typeface="Arial" pitchFamily="34" charset="0"/>
              </a:rPr>
              <a:t>Планирование  «Паутинка»</a:t>
            </a:r>
            <a:endParaRPr lang="ru-RU" sz="3200" b="1" i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395536" y="908720"/>
          <a:ext cx="8229600" cy="5577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221744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Arial" pitchFamily="34" charset="0"/>
                          <a:cs typeface="Arial" pitchFamily="34" charset="0"/>
                        </a:rPr>
                        <a:t>Центр искусства</a:t>
                      </a:r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Arial" pitchFamily="34" charset="0"/>
                          <a:cs typeface="Arial" pitchFamily="34" charset="0"/>
                        </a:rPr>
                        <a:t>Центр  математики</a:t>
                      </a:r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Arial" pitchFamily="34" charset="0"/>
                          <a:cs typeface="Arial" pitchFamily="34" charset="0"/>
                        </a:rPr>
                        <a:t>Центр  книги</a:t>
                      </a:r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buFont typeface="Arial" pitchFamily="34" charset="0"/>
                        <a:buChar char="•"/>
                      </a:pPr>
                      <a:r>
                        <a:rPr lang="ru-RU" sz="1600" dirty="0" smtClean="0">
                          <a:latin typeface="Arial" pitchFamily="34" charset="0"/>
                          <a:cs typeface="Arial" pitchFamily="34" charset="0"/>
                        </a:rPr>
                        <a:t>  рисовать разных  птиц по  трафарету,  образцам,  наклеивать готовые формы;</a:t>
                      </a:r>
                      <a:endParaRPr lang="ru-RU" sz="1600" i="0" dirty="0" smtClean="0">
                        <a:solidFill>
                          <a:srgbClr val="7030A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just">
                        <a:buFont typeface="Arial" pitchFamily="34" charset="0"/>
                        <a:buChar char="•"/>
                      </a:pPr>
                      <a:r>
                        <a:rPr lang="ru-RU" sz="1600" i="0" dirty="0" smtClean="0">
                          <a:latin typeface="Arial" pitchFamily="34" charset="0"/>
                          <a:cs typeface="Arial" pitchFamily="34" charset="0"/>
                        </a:rPr>
                        <a:t>  лепить  фигурки  птиц  по  схеме;</a:t>
                      </a:r>
                    </a:p>
                    <a:p>
                      <a:pPr algn="just">
                        <a:buFont typeface="Arial" pitchFamily="34" charset="0"/>
                        <a:buChar char="•"/>
                      </a:pPr>
                      <a:r>
                        <a:rPr lang="ru-RU" sz="1600" i="0" dirty="0" smtClean="0">
                          <a:latin typeface="Arial" pitchFamily="34" charset="0"/>
                          <a:cs typeface="Arial" pitchFamily="34" charset="0"/>
                        </a:rPr>
                        <a:t>  сделать фигурки  птиц</a:t>
                      </a:r>
                      <a:r>
                        <a:rPr lang="ru-RU" sz="1600" i="0" baseline="0" dirty="0" smtClean="0">
                          <a:latin typeface="Arial" pitchFamily="34" charset="0"/>
                          <a:cs typeface="Arial" pitchFamily="34" charset="0"/>
                        </a:rPr>
                        <a:t>  на  палочке, деревья, веточки с листочками, солнце  для  </a:t>
                      </a:r>
                      <a:r>
                        <a:rPr lang="ru-RU" sz="1600" i="0" baseline="0" dirty="0" err="1" smtClean="0">
                          <a:latin typeface="Arial" pitchFamily="34" charset="0"/>
                          <a:cs typeface="Arial" pitchFamily="34" charset="0"/>
                        </a:rPr>
                        <a:t>драмати</a:t>
                      </a:r>
                      <a:r>
                        <a:rPr lang="ru-RU" sz="1600" i="0" baseline="0" dirty="0" smtClean="0">
                          <a:latin typeface="Arial" pitchFamily="34" charset="0"/>
                          <a:cs typeface="Arial" pitchFamily="34" charset="0"/>
                        </a:rPr>
                        <a:t>- </a:t>
                      </a:r>
                      <a:r>
                        <a:rPr lang="ru-RU" sz="1600" i="0" baseline="0" dirty="0" err="1" smtClean="0">
                          <a:latin typeface="Arial" pitchFamily="34" charset="0"/>
                          <a:cs typeface="Arial" pitchFamily="34" charset="0"/>
                        </a:rPr>
                        <a:t>зации</a:t>
                      </a:r>
                      <a:r>
                        <a:rPr lang="ru-RU" sz="1600" i="0" baseline="0" dirty="0" smtClean="0">
                          <a:latin typeface="Arial" pitchFamily="34" charset="0"/>
                          <a:cs typeface="Arial" pitchFamily="34" charset="0"/>
                        </a:rPr>
                        <a:t>;</a:t>
                      </a:r>
                    </a:p>
                    <a:p>
                      <a:pPr algn="just">
                        <a:buFont typeface="Arial" pitchFamily="34" charset="0"/>
                        <a:buChar char="•"/>
                      </a:pPr>
                      <a:r>
                        <a:rPr lang="ru-RU" sz="1600" i="0" baseline="0" dirty="0" smtClean="0">
                          <a:latin typeface="Arial" pitchFamily="34" charset="0"/>
                          <a:cs typeface="Arial" pitchFamily="34" charset="0"/>
                        </a:rPr>
                        <a:t>  рисовать и вырезать  из  бумаги  птиц;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 создать коллаж</a:t>
                      </a:r>
                      <a:r>
                        <a:rPr lang="ru-RU" sz="1600" i="0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 «Птицы  в  зимнем  лесу»;</a:t>
                      </a:r>
                      <a:endParaRPr lang="ru-RU" sz="1600" dirty="0" smtClean="0">
                        <a:solidFill>
                          <a:srgbClr val="7030A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just">
                        <a:buFont typeface="Arial" pitchFamily="34" charset="0"/>
                        <a:buChar char="•"/>
                      </a:pPr>
                      <a:r>
                        <a:rPr lang="ru-RU" sz="1600" i="0" baseline="0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600" i="0" baseline="0" dirty="0" err="1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п</a:t>
                      </a:r>
                      <a:r>
                        <a:rPr lang="ru-RU" sz="1600" dirty="0" err="1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ластилинография</a:t>
                      </a:r>
                      <a:r>
                        <a:rPr lang="ru-RU" sz="1600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  на  картоне  «Синица», «Сова»</a:t>
                      </a:r>
                      <a:r>
                        <a:rPr lang="ru-RU" sz="1600" baseline="0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;</a:t>
                      </a:r>
                      <a:endParaRPr lang="ru-RU" sz="1600" dirty="0" smtClean="0">
                        <a:solidFill>
                          <a:srgbClr val="7030A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just">
                        <a:buFont typeface="Arial" pitchFamily="34" charset="0"/>
                        <a:buChar char="•"/>
                      </a:pPr>
                      <a:r>
                        <a:rPr lang="ru-RU" sz="1600" baseline="0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  к</a:t>
                      </a:r>
                      <a:r>
                        <a:rPr lang="ru-RU" sz="1600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онструирование  из  бумаги</a:t>
                      </a:r>
                      <a:r>
                        <a:rPr lang="ru-RU" sz="1600" baseline="0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600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«Синица»,    «Снегирь»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buFont typeface="Arial" pitchFamily="34" charset="0"/>
                        <a:buChar char="•"/>
                      </a:pPr>
                      <a:r>
                        <a:rPr lang="ru-RU" dirty="0" smtClean="0"/>
                        <a:t> </a:t>
                      </a:r>
                      <a:r>
                        <a:rPr lang="ru-RU" sz="1600" dirty="0" smtClean="0">
                          <a:latin typeface="Arial" pitchFamily="34" charset="0"/>
                          <a:cs typeface="Arial" pitchFamily="34" charset="0"/>
                        </a:rPr>
                        <a:t>посчитать сколько </a:t>
                      </a:r>
                      <a:r>
                        <a:rPr lang="ru-RU" sz="1600" dirty="0" err="1" smtClean="0">
                          <a:latin typeface="Arial" pitchFamily="34" charset="0"/>
                          <a:cs typeface="Arial" pitchFamily="34" charset="0"/>
                        </a:rPr>
                        <a:t>назва</a:t>
                      </a:r>
                      <a:r>
                        <a:rPr lang="ru-RU" sz="1600" dirty="0" smtClean="0">
                          <a:latin typeface="Arial" pitchFamily="34" charset="0"/>
                          <a:cs typeface="Arial" pitchFamily="34" charset="0"/>
                        </a:rPr>
                        <a:t>- </a:t>
                      </a:r>
                      <a:r>
                        <a:rPr lang="ru-RU" sz="1600" dirty="0" err="1" smtClean="0">
                          <a:latin typeface="Arial" pitchFamily="34" charset="0"/>
                          <a:cs typeface="Arial" pitchFamily="34" charset="0"/>
                        </a:rPr>
                        <a:t>ний</a:t>
                      </a:r>
                      <a:r>
                        <a:rPr lang="ru-RU" sz="1600" dirty="0" smtClean="0">
                          <a:latin typeface="Arial" pitchFamily="34" charset="0"/>
                          <a:cs typeface="Arial" pitchFamily="34" charset="0"/>
                        </a:rPr>
                        <a:t>  птиц  знает  каждый  ребенок;</a:t>
                      </a:r>
                    </a:p>
                    <a:p>
                      <a:pPr algn="just">
                        <a:buFont typeface="Arial" pitchFamily="34" charset="0"/>
                        <a:buChar char="•"/>
                      </a:pPr>
                      <a:r>
                        <a:rPr lang="ru-RU" sz="1600" dirty="0" smtClean="0">
                          <a:latin typeface="Arial" pitchFamily="34" charset="0"/>
                          <a:cs typeface="Arial" pitchFamily="34" charset="0"/>
                        </a:rPr>
                        <a:t>  посчитать сколько птиц прилетает к кормушке,</a:t>
                      </a:r>
                      <a:r>
                        <a:rPr lang="ru-RU" sz="16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600" dirty="0" smtClean="0">
                          <a:latin typeface="Arial" pitchFamily="34" charset="0"/>
                          <a:cs typeface="Arial" pitchFamily="34" charset="0"/>
                        </a:rPr>
                        <a:t>каких  больше;</a:t>
                      </a:r>
                    </a:p>
                    <a:p>
                      <a:pPr algn="just">
                        <a:buFont typeface="Arial" pitchFamily="34" charset="0"/>
                        <a:buChar char="•"/>
                      </a:pPr>
                      <a:r>
                        <a:rPr lang="ru-RU" sz="1600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 сделать  таблицу пред- почтений  «Кто  нравиться  из  птиц»  и  сосчитать  их  количество;</a:t>
                      </a:r>
                    </a:p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ru-RU" sz="1600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 составить  меню  для  птиц; </a:t>
                      </a:r>
                    </a:p>
                    <a:p>
                      <a:pPr algn="just">
                        <a:buNone/>
                      </a:pPr>
                      <a:endParaRPr lang="ru-RU" sz="160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buFont typeface="Arial" pitchFamily="34" charset="0"/>
                        <a:buChar char="•"/>
                      </a:pPr>
                      <a:r>
                        <a:rPr lang="ru-RU" sz="1600" dirty="0" smtClean="0">
                          <a:latin typeface="Arial" pitchFamily="34" charset="0"/>
                          <a:cs typeface="Arial" pitchFamily="34" charset="0"/>
                        </a:rPr>
                        <a:t>  рассматривать  картинки с  птицами;</a:t>
                      </a:r>
                    </a:p>
                    <a:p>
                      <a:pPr algn="just">
                        <a:buFont typeface="Arial" pitchFamily="34" charset="0"/>
                        <a:buChar char="•"/>
                      </a:pPr>
                      <a:r>
                        <a:rPr lang="ru-RU" sz="1600" dirty="0" smtClean="0">
                          <a:latin typeface="Arial" pitchFamily="34" charset="0"/>
                          <a:cs typeface="Arial" pitchFamily="34" charset="0"/>
                        </a:rPr>
                        <a:t>  читать  книги  о  птицах;</a:t>
                      </a:r>
                    </a:p>
                    <a:p>
                      <a:pPr algn="just">
                        <a:buFont typeface="Arial" pitchFamily="34" charset="0"/>
                        <a:buChar char="•"/>
                      </a:pPr>
                      <a:r>
                        <a:rPr lang="ru-RU" sz="1600" dirty="0" smtClean="0">
                          <a:latin typeface="Arial" pitchFamily="34" charset="0"/>
                          <a:cs typeface="Arial" pitchFamily="34" charset="0"/>
                        </a:rPr>
                        <a:t>  рассматривать  и  читать  энциклопедию  «Птицы»;</a:t>
                      </a:r>
                    </a:p>
                    <a:p>
                      <a:pPr algn="just">
                        <a:buFont typeface="Arial" pitchFamily="34" charset="0"/>
                        <a:buChar char="•"/>
                      </a:pPr>
                      <a:r>
                        <a:rPr lang="ru-RU" sz="1600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  создать  книгу «Жили-были  птахи»;</a:t>
                      </a:r>
                    </a:p>
                    <a:p>
                      <a:pPr algn="just">
                        <a:buFont typeface="Arial" pitchFamily="34" charset="0"/>
                        <a:buChar char="•"/>
                      </a:pPr>
                      <a:r>
                        <a:rPr lang="ru-RU" sz="1600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  чтение художественной  литературы:</a:t>
                      </a:r>
                    </a:p>
                    <a:p>
                      <a:pPr algn="just">
                        <a:buFont typeface="Arial" pitchFamily="34" charset="0"/>
                        <a:buNone/>
                      </a:pPr>
                      <a:r>
                        <a:rPr lang="ru-RU" sz="1600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 Л. Воронкова </a:t>
                      </a:r>
                    </a:p>
                    <a:p>
                      <a:pPr algn="just">
                        <a:buFont typeface="Arial" pitchFamily="34" charset="0"/>
                        <a:buNone/>
                      </a:pPr>
                      <a:r>
                        <a:rPr lang="ru-RU" sz="1600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«Птичьи  кормушки»,</a:t>
                      </a:r>
                    </a:p>
                    <a:p>
                      <a:pPr algn="l">
                        <a:buNone/>
                      </a:pPr>
                      <a:r>
                        <a:rPr lang="ru-RU" sz="1600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 А. Яшин</a:t>
                      </a:r>
                    </a:p>
                    <a:p>
                      <a:pPr algn="l">
                        <a:buNone/>
                      </a:pPr>
                      <a:r>
                        <a:rPr lang="ru-RU" sz="1600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 «Птичья столовая», </a:t>
                      </a:r>
                    </a:p>
                    <a:p>
                      <a:pPr algn="l">
                        <a:buNone/>
                      </a:pPr>
                      <a:r>
                        <a:rPr lang="ru-RU" sz="1600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 В. Бианки  </a:t>
                      </a:r>
                    </a:p>
                    <a:p>
                      <a:pPr algn="l">
                        <a:buNone/>
                      </a:pPr>
                      <a:r>
                        <a:rPr lang="ru-RU" sz="1600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«Новая  </a:t>
                      </a:r>
                      <a:r>
                        <a:rPr lang="ru-RU" sz="160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столовая»,</a:t>
                      </a:r>
                      <a:endParaRPr lang="ru-RU" sz="1600" dirty="0" smtClean="0">
                        <a:solidFill>
                          <a:srgbClr val="7030A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l">
                        <a:buNone/>
                      </a:pPr>
                      <a:r>
                        <a:rPr lang="ru-RU" sz="1600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 В. Бианки  «Сова»,  </a:t>
                      </a:r>
                    </a:p>
                    <a:p>
                      <a:pPr algn="l">
                        <a:buNone/>
                      </a:pPr>
                      <a:r>
                        <a:rPr lang="ru-RU" sz="1600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М. Горький  «</a:t>
                      </a:r>
                      <a:r>
                        <a:rPr lang="ru-RU" sz="1600" dirty="0" err="1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Воробьишко</a:t>
                      </a:r>
                      <a:r>
                        <a:rPr lang="ru-RU" sz="1600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», </a:t>
                      </a:r>
                    </a:p>
                    <a:p>
                      <a:pPr algn="l">
                        <a:buNone/>
                      </a:pPr>
                      <a:r>
                        <a:rPr lang="ru-RU" sz="1600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 Н. Сладков  «Курорт  «Сосулька»» </a:t>
                      </a:r>
                      <a:endParaRPr lang="ru-RU" sz="1600" dirty="0">
                        <a:solidFill>
                          <a:srgbClr val="7030A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http://zoozel.ru/gallery/images/658014_zimnie-fony-dlya-prezentacii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Autofit/>
          </a:bodyPr>
          <a:lstStyle/>
          <a:p>
            <a:r>
              <a:rPr lang="ru-RU" sz="3200" b="1" i="1" dirty="0" smtClean="0">
                <a:latin typeface="Arial" pitchFamily="34" charset="0"/>
                <a:cs typeface="Arial" pitchFamily="34" charset="0"/>
              </a:rPr>
              <a:t>Планирование  «Паутинка»</a:t>
            </a:r>
            <a:endParaRPr lang="ru-RU" sz="3200" b="1" i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395536" y="908720"/>
          <a:ext cx="8229600" cy="2407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221744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Arial" pitchFamily="34" charset="0"/>
                          <a:cs typeface="Arial" pitchFamily="34" charset="0"/>
                        </a:rPr>
                        <a:t>Центр кулинарии</a:t>
                      </a:r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Arial" pitchFamily="34" charset="0"/>
                          <a:cs typeface="Arial" pitchFamily="34" charset="0"/>
                        </a:rPr>
                        <a:t>Центр  грамоты</a:t>
                      </a:r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Arial" pitchFamily="34" charset="0"/>
                          <a:cs typeface="Arial" pitchFamily="34" charset="0"/>
                        </a:rPr>
                        <a:t>Центр  науки</a:t>
                      </a:r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buFont typeface="Arial" pitchFamily="34" charset="0"/>
                        <a:buChar char="•"/>
                      </a:pP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положить  в  кормушку приготовленный  корм  для птиц: зёрна, семечки, сало;</a:t>
                      </a:r>
                    </a:p>
                    <a:p>
                      <a:pPr algn="just">
                        <a:buFont typeface="Arial" pitchFamily="34" charset="0"/>
                        <a:buChar char="•"/>
                      </a:pPr>
                      <a:r>
                        <a:rPr lang="ru-RU" sz="1600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 приготовить</a:t>
                      </a:r>
                      <a:r>
                        <a:rPr lang="ru-RU" sz="1600" baseline="0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  «Печенье  для  птиц»  по  технологи -</a:t>
                      </a:r>
                      <a:r>
                        <a:rPr lang="ru-RU" sz="1600" baseline="0" dirty="0" err="1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ческим</a:t>
                      </a:r>
                      <a:r>
                        <a:rPr lang="ru-RU" sz="1600" baseline="0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  картам.</a:t>
                      </a:r>
                      <a:endParaRPr lang="ru-RU" sz="1600" i="0" dirty="0" smtClean="0">
                        <a:solidFill>
                          <a:srgbClr val="7030A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just">
                        <a:buFont typeface="Arial" pitchFamily="34" charset="0"/>
                        <a:buNone/>
                      </a:pPr>
                      <a:endParaRPr lang="ru-RU" sz="1600" dirty="0" smtClean="0">
                        <a:solidFill>
                          <a:srgbClr val="7030A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ru-RU" sz="16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600" dirty="0" smtClean="0">
                          <a:latin typeface="Arial" pitchFamily="34" charset="0"/>
                          <a:cs typeface="Arial" pitchFamily="34" charset="0"/>
                        </a:rPr>
                        <a:t>написать письма птицам;</a:t>
                      </a:r>
                      <a:endParaRPr lang="ru-RU" sz="1600" baseline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ru-RU" sz="1600" baseline="0" dirty="0" smtClean="0">
                          <a:latin typeface="Arial" pitchFamily="34" charset="0"/>
                          <a:cs typeface="Arial" pitchFamily="34" charset="0"/>
                        </a:rPr>
                        <a:t> придумать и записать сказки  о  птицах;</a:t>
                      </a:r>
                    </a:p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ru-RU" sz="1600" baseline="0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 составить  анкеты  про  зимующих птиц.</a:t>
                      </a:r>
                      <a:endParaRPr lang="ru-RU" sz="1600" dirty="0" smtClean="0">
                        <a:solidFill>
                          <a:srgbClr val="7030A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 вести</a:t>
                      </a:r>
                      <a:r>
                        <a:rPr lang="ru-RU" sz="1600" baseline="0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  </a:t>
                      </a:r>
                      <a:r>
                        <a:rPr lang="ru-RU" sz="1600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дневник  </a:t>
                      </a:r>
                      <a:r>
                        <a:rPr lang="ru-RU" sz="1600" dirty="0" err="1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наблюде</a:t>
                      </a:r>
                      <a:r>
                        <a:rPr lang="ru-RU" sz="1600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- </a:t>
                      </a:r>
                      <a:r>
                        <a:rPr lang="ru-RU" sz="1600" dirty="0" err="1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ний</a:t>
                      </a:r>
                      <a:r>
                        <a:rPr lang="ru-RU" sz="1600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     прилёта    птиц      к 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 кормушке  за  окном</a:t>
                      </a:r>
                      <a:r>
                        <a:rPr lang="ru-RU" sz="1600" baseline="0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  и  зарисовывать  их;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ru-RU" sz="1600" baseline="0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 слушать  записи пения  птиц. </a:t>
                      </a:r>
                      <a:endParaRPr lang="ru-RU" sz="1600" dirty="0" smtClean="0">
                        <a:solidFill>
                          <a:srgbClr val="7030A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just">
                        <a:buFont typeface="Arial" pitchFamily="34" charset="0"/>
                        <a:buChar char="•"/>
                      </a:pPr>
                      <a:endParaRPr lang="ru-RU" sz="1600" dirty="0">
                        <a:solidFill>
                          <a:srgbClr val="7030A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395536" y="3284984"/>
          <a:ext cx="8208912" cy="2900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6304"/>
                <a:gridCol w="2736304"/>
                <a:gridCol w="273630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Arial" pitchFamily="34" charset="0"/>
                          <a:cs typeface="Arial" pitchFamily="34" charset="0"/>
                        </a:rPr>
                        <a:t>Центр  игры</a:t>
                      </a:r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Arial" pitchFamily="34" charset="0"/>
                          <a:cs typeface="Arial" pitchFamily="34" charset="0"/>
                        </a:rPr>
                        <a:t>Центр  движения</a:t>
                      </a:r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Arial" pitchFamily="34" charset="0"/>
                          <a:cs typeface="Arial" pitchFamily="34" charset="0"/>
                        </a:rPr>
                        <a:t>Центр строительства</a:t>
                      </a:r>
                      <a:endParaRPr lang="ru-RU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600" dirty="0" smtClean="0">
                          <a:latin typeface="Arial" pitchFamily="34" charset="0"/>
                          <a:cs typeface="Arial" pitchFamily="34" charset="0"/>
                        </a:rPr>
                        <a:t> сюжетная игра  «Почта»;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600" dirty="0" smtClean="0">
                          <a:latin typeface="Arial" pitchFamily="34" charset="0"/>
                          <a:cs typeface="Arial" pitchFamily="34" charset="0"/>
                        </a:rPr>
                        <a:t> дидактические  игры: «Четвёртый  лишний»,  «Угадай  птицу  по  </a:t>
                      </a:r>
                      <a:br>
                        <a:rPr lang="ru-RU" sz="1600" dirty="0" smtClean="0"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lang="ru-RU" sz="1600" dirty="0" smtClean="0">
                          <a:latin typeface="Arial" pitchFamily="34" charset="0"/>
                          <a:cs typeface="Arial" pitchFamily="34" charset="0"/>
                        </a:rPr>
                        <a:t> описанию», «Счёт  птиц»,   «Чей  хвост»,  «Что  едят  птицы»;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600" baseline="0" dirty="0" smtClean="0">
                          <a:latin typeface="Arial" pitchFamily="34" charset="0"/>
                          <a:cs typeface="Arial" pitchFamily="34" charset="0"/>
                        </a:rPr>
                        <a:t> и</a:t>
                      </a:r>
                      <a:r>
                        <a:rPr lang="ru-RU" sz="1600" dirty="0" smtClean="0">
                          <a:latin typeface="Arial" pitchFamily="34" charset="0"/>
                          <a:cs typeface="Arial" pitchFamily="34" charset="0"/>
                        </a:rPr>
                        <a:t>нсценировка  сказки  «Друзья»  </a:t>
                      </a:r>
                      <a:r>
                        <a:rPr lang="ru-RU" sz="1600" i="1" dirty="0" smtClean="0">
                          <a:latin typeface="Arial" pitchFamily="34" charset="0"/>
                          <a:cs typeface="Arial" pitchFamily="34" charset="0"/>
                        </a:rPr>
                        <a:t>Ани  Сухониной - 6 лет </a:t>
                      </a:r>
                      <a:endParaRPr lang="ru-RU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1600" dirty="0" smtClean="0">
                          <a:latin typeface="Arial" pitchFamily="34" charset="0"/>
                          <a:cs typeface="Arial" pitchFamily="34" charset="0"/>
                        </a:rPr>
                        <a:t> подвижные</a:t>
                      </a:r>
                      <a:r>
                        <a:rPr lang="ru-RU" sz="1600" baseline="0" dirty="0" smtClean="0">
                          <a:latin typeface="Arial" pitchFamily="34" charset="0"/>
                          <a:cs typeface="Arial" pitchFamily="34" charset="0"/>
                        </a:rPr>
                        <a:t> игры:  </a:t>
                      </a:r>
                    </a:p>
                    <a:p>
                      <a:pPr algn="just">
                        <a:buFont typeface="Arial" pitchFamily="34" charset="0"/>
                        <a:buNone/>
                      </a:pPr>
                      <a:r>
                        <a:rPr lang="ru-RU" sz="1600" baseline="0" dirty="0" smtClean="0">
                          <a:latin typeface="Arial" pitchFamily="34" charset="0"/>
                          <a:cs typeface="Arial" pitchFamily="34" charset="0"/>
                        </a:rPr>
                        <a:t>«Шел  по  крыше воробей, собирал  своих  друзей»,</a:t>
                      </a:r>
                    </a:p>
                    <a:p>
                      <a:pPr algn="l">
                        <a:buFont typeface="Arial" pitchFamily="34" charset="0"/>
                        <a:buNone/>
                      </a:pPr>
                      <a:r>
                        <a:rPr lang="ru-RU" sz="1600" baseline="0" dirty="0" smtClean="0">
                          <a:latin typeface="Arial" pitchFamily="34" charset="0"/>
                          <a:cs typeface="Arial" pitchFamily="34" charset="0"/>
                        </a:rPr>
                        <a:t>«</a:t>
                      </a:r>
                      <a:r>
                        <a:rPr lang="ru-RU" sz="1600" baseline="0" dirty="0" err="1" smtClean="0">
                          <a:latin typeface="Arial" pitchFamily="34" charset="0"/>
                          <a:cs typeface="Arial" pitchFamily="34" charset="0"/>
                        </a:rPr>
                        <a:t>Совушка</a:t>
                      </a:r>
                      <a:r>
                        <a:rPr lang="ru-RU" sz="1600" baseline="0" dirty="0" smtClean="0">
                          <a:latin typeface="Arial" pitchFamily="34" charset="0"/>
                          <a:cs typeface="Arial" pitchFamily="34" charset="0"/>
                        </a:rPr>
                        <a:t> –сова, большая  голова»;</a:t>
                      </a:r>
                    </a:p>
                    <a:p>
                      <a:pPr>
                        <a:buFont typeface="Arial" pitchFamily="34" charset="0"/>
                        <a:buNone/>
                      </a:pPr>
                      <a:r>
                        <a:rPr lang="ru-RU" sz="1600" baseline="0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«Снегири».</a:t>
                      </a:r>
                      <a:endParaRPr lang="ru-RU" sz="1600" dirty="0">
                        <a:solidFill>
                          <a:srgbClr val="7030A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buFont typeface="Arial" pitchFamily="34" charset="0"/>
                        <a:buChar char="•"/>
                      </a:pPr>
                      <a:r>
                        <a:rPr lang="ru-RU" sz="1600" dirty="0" smtClean="0">
                          <a:latin typeface="Arial" pitchFamily="34" charset="0"/>
                          <a:cs typeface="Arial" pitchFamily="34" charset="0"/>
                        </a:rPr>
                        <a:t>  сделать кормушки  из коробок  и  пластиковых  бутылок;</a:t>
                      </a:r>
                    </a:p>
                    <a:p>
                      <a:pPr algn="just">
                        <a:buFont typeface="Arial" pitchFamily="34" charset="0"/>
                        <a:buChar char="•"/>
                      </a:pPr>
                      <a:r>
                        <a:rPr lang="ru-RU" sz="1600" dirty="0" smtClean="0">
                          <a:latin typeface="Arial" pitchFamily="34" charset="0"/>
                          <a:cs typeface="Arial" pitchFamily="34" charset="0"/>
                        </a:rPr>
                        <a:t> построить силуэты  птиц  из  конструктора  «ТИКО».</a:t>
                      </a:r>
                      <a:endParaRPr lang="ru-RU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http://zoozel.ru/gallery/images/658014_zimnie-fony-dlya-prezentacii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Рисунок 1" descr="https://biznesimidg.ru/upload/iblock/2b3/2b3e212063c1e31d172ce8a0d9debfb7.jpg"/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3528" y="116632"/>
            <a:ext cx="8496944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4" descr="C:\Users\Татьяна\Desktop\ПРОЕКТ Жили были птахи.         12.02.2018г\ФОТО\IMG_20180119_100336.jpg"/>
          <p:cNvPicPr>
            <a:picLocks noChangeAspect="1" noChangeArrowheads="1"/>
          </p:cNvPicPr>
          <p:nvPr/>
        </p:nvPicPr>
        <p:blipFill>
          <a:blip r:embed="rId4" cstate="print"/>
          <a:srcRect t="22857" r="16190"/>
          <a:stretch>
            <a:fillRect/>
          </a:stretch>
        </p:blipFill>
        <p:spPr bwMode="auto">
          <a:xfrm>
            <a:off x="251520" y="3356992"/>
            <a:ext cx="2698966" cy="331236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4" name="Picture 5" descr="C:\Users\Татьяна\Desktop\ПРОЕКТ Жили были птахи.         12.02.2018г\ФОТО\IMG_20180119_100155.jpg"/>
          <p:cNvPicPr>
            <a:picLocks noChangeAspect="1" noChangeArrowheads="1"/>
          </p:cNvPicPr>
          <p:nvPr/>
        </p:nvPicPr>
        <p:blipFill>
          <a:blip r:embed="rId5" cstate="print"/>
          <a:srcRect t="15441" b="15932"/>
          <a:stretch>
            <a:fillRect/>
          </a:stretch>
        </p:blipFill>
        <p:spPr bwMode="auto">
          <a:xfrm>
            <a:off x="1979712" y="2564904"/>
            <a:ext cx="3383900" cy="309634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Picture 2" descr="C:\Users\Татьяна\Desktop\ПРОЕКТ Жили были птахи.         12.02.2018г\ФОТО\IMG_20180119_103451.jpg"/>
          <p:cNvPicPr>
            <a:picLocks noChangeAspect="1" noChangeArrowheads="1"/>
          </p:cNvPicPr>
          <p:nvPr/>
        </p:nvPicPr>
        <p:blipFill>
          <a:blip r:embed="rId6" cstate="print"/>
          <a:srcRect t="16667"/>
          <a:stretch>
            <a:fillRect/>
          </a:stretch>
        </p:blipFill>
        <p:spPr bwMode="auto">
          <a:xfrm>
            <a:off x="5580112" y="2060848"/>
            <a:ext cx="2880320" cy="1800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rgbClr val="FFC000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Picture 3" descr="C:\Users\Татьяна\Desktop\ПРОЕКТ Жили были птахи.         12.02.2018г\ФОТО\IMG_20180119_092300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148064" y="3933056"/>
            <a:ext cx="3648404" cy="273630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://zoozel.ru/gallery/images/658014_zimnie-fony-dlya-prezentacii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 descr="C:\Users\Татьяна\Desktop\ВАЦАП 2018\РАБОТА фото 2018год\Проект         Жили были птахи. 15.01.2018год\IMG-20180119-WA001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3053" y="476672"/>
            <a:ext cx="7872875" cy="5904656"/>
          </a:xfrm>
          <a:prstGeom prst="rect">
            <a:avLst/>
          </a:prstGeom>
          <a:ln w="190500" cap="sq">
            <a:solidFill>
              <a:schemeClr val="accent1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http://zoozel.ru/gallery/images/658014_zimnie-fony-dlya-prezentacii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2" descr="C:\Users\Татьяна\Desktop\ПРОЕКТ Жили были птахи.         12.02.2018г\ФОТО\IMG_20180202_102115.jpg"/>
          <p:cNvPicPr>
            <a:picLocks noChangeAspect="1" noChangeArrowheads="1"/>
          </p:cNvPicPr>
          <p:nvPr/>
        </p:nvPicPr>
        <p:blipFill>
          <a:blip r:embed="rId3" cstate="print"/>
          <a:srcRect r="19849"/>
          <a:stretch>
            <a:fillRect/>
          </a:stretch>
        </p:blipFill>
        <p:spPr bwMode="auto">
          <a:xfrm rot="408752">
            <a:off x="5880531" y="333997"/>
            <a:ext cx="2689526" cy="401117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4" descr="C:\Users\Татьяна\Desktop\ПРОЕКТ Жили были птахи.         12.02.2018г\ФОТО\IMG_20180212_10253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1180950">
            <a:off x="644350" y="395352"/>
            <a:ext cx="4292399" cy="3219299"/>
          </a:xfrm>
          <a:prstGeom prst="flowChartProcess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 descr="http://www.kaliningradlib.ru/system/files/63638385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1074972">
            <a:off x="2172422" y="2308406"/>
            <a:ext cx="4348048" cy="191948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3" name="Picture 3" descr="C:\Users\Татьяна\Desktop\ПРОЕКТ Жили были птахи.         12.02.2018г\ФОТО\IMG_20180212_100229.jpg"/>
          <p:cNvPicPr>
            <a:picLocks noChangeAspect="1" noChangeArrowheads="1"/>
          </p:cNvPicPr>
          <p:nvPr/>
        </p:nvPicPr>
        <p:blipFill>
          <a:blip r:embed="rId6" cstate="print"/>
          <a:srcRect t="25563"/>
          <a:stretch>
            <a:fillRect/>
          </a:stretch>
        </p:blipFill>
        <p:spPr bwMode="auto">
          <a:xfrm>
            <a:off x="539552" y="4221088"/>
            <a:ext cx="4385377" cy="24482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2" descr="C:\Users\Татьяна\Desktop\ПРОЕКТ Жили были птахи.         12.02.2018г\ФОТО\IMG_20180212_095309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436096" y="4149080"/>
            <a:ext cx="3347864" cy="25108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http://zoozel.ru/gallery/images/658014_zimnie-fony-dlya-prezentacii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ru-RU" sz="3200" b="1" i="1" dirty="0" smtClean="0">
                <a:latin typeface="Arial" pitchFamily="34" charset="0"/>
                <a:cs typeface="Arial" pitchFamily="34" charset="0"/>
              </a:rPr>
              <a:t>Коллаж «Птицы  в  зимнем  лесу»</a:t>
            </a:r>
            <a:endParaRPr lang="ru-RU" sz="3200" b="1" i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 descr="C:\Users\Татьяна\Desktop\ПРОЕКТ Жили были птахи.         12.02.2018г\ФОТО\IMG_20180202_070807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l="1906" t="7020" r="4092" b="4098"/>
          <a:stretch>
            <a:fillRect/>
          </a:stretch>
        </p:blipFill>
        <p:spPr bwMode="auto">
          <a:xfrm>
            <a:off x="467544" y="980728"/>
            <a:ext cx="8280920" cy="556722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tx2">
                <a:lumMod val="20000"/>
                <a:lumOff val="8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http://zoozel.ru/gallery/images/658014_zimnie-fony-dlya-prezentacii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Рисунок 1" descr="http://cardonbet.ru/wp-content/uploads/2016/03/8dac0ad2777e.jpeg"/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35696" y="0"/>
            <a:ext cx="6192688" cy="1988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2" name="Picture 2" descr="C:\Users\Татьяна\Desktop\ПРОЕКТ Жили были птахи.         12.02.2018г\рисунки птиц\img32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1988840"/>
            <a:ext cx="3040885" cy="2183938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123" name="Picture 3" descr="C:\Users\Татьяна\Desktop\ПРОЕКТ Жили были птахи.         12.02.2018г\рисунки птиц\img33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12160" y="2060848"/>
            <a:ext cx="2535460" cy="3573016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chemeClr val="accent1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124" name="Picture 4" descr="C:\Users\Татьяна\Desktop\ПРОЕКТ Жили были птахи.         12.02.2018г\рисунки птиц\img33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7544" y="4365104"/>
            <a:ext cx="3096344" cy="2232713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126" name="Picture 6" descr="C:\Users\Татьяна\Desktop\ПРОЕКТ Жили были птахи.         12.02.2018г\рисунки птиц\img322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851920" y="2636912"/>
            <a:ext cx="2755816" cy="3861048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0070C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1232</TotalTime>
  <Words>649</Words>
  <Application>Microsoft Office PowerPoint</Application>
  <PresentationFormat>Экран (4:3)</PresentationFormat>
  <Paragraphs>109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Тема Office</vt:lpstr>
      <vt:lpstr>Презентация PowerPoint</vt:lpstr>
      <vt:lpstr>Модель  трёх  вопросов.</vt:lpstr>
      <vt:lpstr>Планирование  «Паутинка»</vt:lpstr>
      <vt:lpstr>Планирование  «Паутинка»</vt:lpstr>
      <vt:lpstr>Презентация PowerPoint</vt:lpstr>
      <vt:lpstr>Презентация PowerPoint</vt:lpstr>
      <vt:lpstr>Презентация PowerPoint</vt:lpstr>
      <vt:lpstr>Коллаж «Птицы  в  зимнем  лесу»</vt:lpstr>
      <vt:lpstr>Презентация PowerPoint</vt:lpstr>
      <vt:lpstr>Дидактическая игра  «Птицы»</vt:lpstr>
      <vt:lpstr>Презентация PowerPoint</vt:lpstr>
      <vt:lpstr>Меню  для  птиц.</vt:lpstr>
      <vt:lpstr>Печенье  для  птиц.</vt:lpstr>
      <vt:lpstr>Сюжетно-ролевая игра «Почта»</vt:lpstr>
      <vt:lpstr>Письма  для  зимующих  птиц.</vt:lpstr>
      <vt:lpstr> Письмо  от снегиря.</vt:lpstr>
      <vt:lpstr>Анкеты  про  птиц.</vt:lpstr>
      <vt:lpstr>Создание  книги  «Жили-были птахи»</vt:lpstr>
      <vt:lpstr>Наша  книга.</vt:lpstr>
      <vt:lpstr>Подготовка  к  театрализации.</vt:lpstr>
      <vt:lpstr>Презентация PowerPoint</vt:lpstr>
      <vt:lpstr>Рисую  мнемотаблицу.</vt:lpstr>
      <vt:lpstr>Инсценировка  сказки  «Друзья» автор  Аня  Сухинина – 6 лет.</vt:lpstr>
      <vt:lpstr>Наши  артисты.</vt:lpstr>
      <vt:lpstr>Исполнение песни  слова П. Синявского, музыка З. Компанеец «Воробьиная песенка»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Татьяна</dc:creator>
  <cp:lastModifiedBy>Воспитатель</cp:lastModifiedBy>
  <cp:revision>132</cp:revision>
  <dcterms:created xsi:type="dcterms:W3CDTF">2018-05-23T17:00:29Z</dcterms:created>
  <dcterms:modified xsi:type="dcterms:W3CDTF">2018-05-29T06:41:42Z</dcterms:modified>
</cp:coreProperties>
</file>