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0" r:id="rId3"/>
    <p:sldId id="257" r:id="rId4"/>
    <p:sldId id="300" r:id="rId5"/>
    <p:sldId id="301" r:id="rId6"/>
    <p:sldId id="296" r:id="rId7"/>
    <p:sldId id="261" r:id="rId8"/>
    <p:sldId id="268" r:id="rId9"/>
    <p:sldId id="293" r:id="rId10"/>
    <p:sldId id="294" r:id="rId11"/>
    <p:sldId id="275" r:id="rId12"/>
    <p:sldId id="297" r:id="rId13"/>
    <p:sldId id="265" r:id="rId14"/>
    <p:sldId id="262" r:id="rId15"/>
    <p:sldId id="267" r:id="rId16"/>
    <p:sldId id="269" r:id="rId17"/>
    <p:sldId id="298" r:id="rId18"/>
    <p:sldId id="266" r:id="rId19"/>
    <p:sldId id="270" r:id="rId20"/>
    <p:sldId id="299" r:id="rId21"/>
    <p:sldId id="271" r:id="rId22"/>
    <p:sldId id="272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FB89"/>
    <a:srgbClr val="EBFDBF"/>
    <a:srgbClr val="D5FA7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E5FA8-4B86-460A-8EAE-3ACF72A3DC37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B649E-4DCD-47D1-A8B2-EB372EE99D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6281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B649E-4DCD-47D1-A8B2-EB372EE99DF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B649E-4DCD-47D1-A8B2-EB372EE99DF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B649E-4DCD-47D1-A8B2-EB372EE99DF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B649E-4DCD-47D1-A8B2-EB372EE99DF5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8454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FB89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9AA29-BB90-4D17-BFEB-E385AE288674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6F789-FE06-479B-83C1-3702E62FB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4.jpeg"/><Relationship Id="rId7" Type="http://schemas.openxmlformats.org/officeDocument/2006/relationships/image" Target="../media/image57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.png"/><Relationship Id="rId9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12" Type="http://schemas.openxmlformats.org/officeDocument/2006/relationships/image" Target="../media/image6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5.png"/><Relationship Id="rId9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10" Type="http://schemas.openxmlformats.org/officeDocument/2006/relationships/image" Target="../media/image5.pn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11" Type="http://schemas.openxmlformats.org/officeDocument/2006/relationships/image" Target="../media/image100.jpeg"/><Relationship Id="rId5" Type="http://schemas.openxmlformats.org/officeDocument/2006/relationships/image" Target="../media/image94.jpeg"/><Relationship Id="rId10" Type="http://schemas.openxmlformats.org/officeDocument/2006/relationships/image" Target="../media/image99.jpeg"/><Relationship Id="rId4" Type="http://schemas.openxmlformats.org/officeDocument/2006/relationships/image" Target="../media/image93.jpeg"/><Relationship Id="rId9" Type="http://schemas.openxmlformats.org/officeDocument/2006/relationships/image" Target="../media/image9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4krv.tvoysadik.ru/" TargetMode="External"/><Relationship Id="rId2" Type="http://schemas.openxmlformats.org/officeDocument/2006/relationships/hyperlink" Target="mailto:mkdou4skazka@mail.r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5.pn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700809"/>
            <a:ext cx="6838528" cy="1224135"/>
          </a:xfrm>
        </p:spPr>
        <p:txBody>
          <a:bodyPr>
            <a:noAutofit/>
          </a:bodyPr>
          <a:lstStyle/>
          <a:p>
            <a:r>
              <a:rPr lang="ru-RU" altLang="ru-RU" sz="2800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Первые шаги с «Вдохновением»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16632"/>
            <a:ext cx="6400800" cy="1126976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Cambria" pitchFamily="18" charset="0"/>
              </a:rPr>
              <a:t>Муниципальное автономное дошкольное образовательное учреждение детский сад комбинированного вида № 4 «Сказка»</a:t>
            </a:r>
            <a:endParaRPr lang="ru-RU" sz="1600" dirty="0">
              <a:latin typeface="Cambr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9641" t="28143" r="27983" b="32545"/>
          <a:stretch>
            <a:fillRect/>
          </a:stretch>
        </p:blipFill>
        <p:spPr bwMode="auto">
          <a:xfrm>
            <a:off x="7020272" y="116632"/>
            <a:ext cx="1800200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5436096" y="4581128"/>
            <a:ext cx="3456384" cy="1126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Гончарова Елена Константиновна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b="1" dirty="0" smtClean="0">
                <a:solidFill>
                  <a:schemeClr val="tx1">
                    <a:tint val="75000"/>
                  </a:schemeClr>
                </a:solidFill>
                <a:latin typeface="Cambria" pitchFamily="18" charset="0"/>
              </a:rPr>
              <a:t>Старший воспитатель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b="1" dirty="0" smtClean="0">
                <a:solidFill>
                  <a:schemeClr val="tx1">
                    <a:tint val="75000"/>
                  </a:schemeClr>
                </a:solidFill>
                <a:latin typeface="Cambria" pitchFamily="18" charset="0"/>
              </a:rPr>
              <a:t> МАДОУ детский сад № 4 «Сказка»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7" name="Picture 2" descr="E:\род собрание\Обложка Вдохновени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52936"/>
            <a:ext cx="2808312" cy="3749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404665"/>
            <a:ext cx="5951438" cy="72008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Художественно – эстетическое развитие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97152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User\Pictures\MP Navigator EX\2018_05_29\IMG_00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5743" y="1249961"/>
            <a:ext cx="2376264" cy="3143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Pictures\MP Navigator EX\2018_05_29\IMG_00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268761"/>
            <a:ext cx="2448272" cy="3059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Pictures\MP Navigator EX\2018_05_29\IMG_000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978" y="1232163"/>
            <a:ext cx="216180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G:\2018_05_30\IMG_00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8620" y="3697878"/>
            <a:ext cx="2268406" cy="203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577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420888"/>
            <a:ext cx="1899175" cy="242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0244" y="3396863"/>
            <a:ext cx="2211379" cy="2897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I:\obl\Vdoh__Portf_Rekomend_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3417272"/>
            <a:ext cx="2016224" cy="2689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899592" y="440618"/>
            <a:ext cx="73413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Организация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>развивающего оценивания</a:t>
            </a:r>
          </a:p>
        </p:txBody>
      </p:sp>
      <p:pic>
        <p:nvPicPr>
          <p:cNvPr id="5122" name="Picture 2" descr="G:\2018_05_30\IMG_00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44476"/>
            <a:ext cx="2197019" cy="29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2018_05_30\IMG_00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0821" y="1163968"/>
            <a:ext cx="1991192" cy="262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339" y="1163968"/>
            <a:ext cx="2293424" cy="3003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3422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Обучение педагогов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1440160" cy="2035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User\Desktop\Семинар\20180530_084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1" y="1988840"/>
            <a:ext cx="1476491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User\Pictures\MP Navigator EX\2018_05_29\IM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636911"/>
            <a:ext cx="1440160" cy="20081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User\Pictures\MP Navigator EX\курсы декабрь 2017\IMG_00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719571" y="4113077"/>
            <a:ext cx="1440161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User\Desktop\Семинар\Семинар\DSCN557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268760"/>
            <a:ext cx="2664296" cy="1936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User\AppData\Local\Microsoft\Windows\Temporary Internet Files\Content.Word\DSCN557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293096"/>
            <a:ext cx="279591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User\AppData\Local\Microsoft\Windows\Temporary Internet Files\Content.Word\DSCN557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2780928"/>
            <a:ext cx="3254427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7782" y="4869434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131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Вместе с родителями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User\Desktop\инновац площадка\Фото Собрание по программе Вдохновение\IMG_17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484784"/>
            <a:ext cx="280831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ser\Desktop\инновац площадка\Фото Собрание по программе Вдохновение\IMG_171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96752"/>
            <a:ext cx="2376264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ser\Desktop\инновац площадка\Фото Собрание по программе Вдохновение\IMG_171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149080"/>
            <a:ext cx="3024336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User\Desktop\инновац площадка\Фото Собрание по программе Вдохновение\IMG_171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5229200"/>
            <a:ext cx="3009900" cy="1330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User\Desktop\инновац площадка\Фото Собрание по программе Вдохновение\IMG_172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21722">
            <a:off x="6751363" y="3246523"/>
            <a:ext cx="2088232" cy="1513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User\Desktop\инновац площадка\Фото Собрание по программе Вдохновение\IMG_173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192" y="1268760"/>
            <a:ext cx="2419350" cy="1612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User\Desktop\инновац площадка\Фото Собрание по программе Вдохновение\IMG_744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456176">
            <a:off x="344815" y="2997046"/>
            <a:ext cx="2520280" cy="1876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1063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Организация  развивающей предметно – пространственной среды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 группе «Винни Пух»  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G:\Семинар\Фото для презентации\DSCN613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196"/>
          <a:stretch/>
        </p:blipFill>
        <p:spPr bwMode="auto">
          <a:xfrm>
            <a:off x="186124" y="1068221"/>
            <a:ext cx="4536504" cy="29723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G:\Семинар\Фото для презентации\DSCN619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9628" y="1038266"/>
            <a:ext cx="1999647" cy="1659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G:\Семинар\Фото для презентации\DSCN619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33" b="14938"/>
          <a:stretch/>
        </p:blipFill>
        <p:spPr bwMode="auto">
          <a:xfrm>
            <a:off x="3334257" y="3419159"/>
            <a:ext cx="2776742" cy="22167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2" name="Рисунок 11" descr="G:\Семинар\Фото для презентации\DSCN621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747" b="31180"/>
          <a:stretch/>
        </p:blipFill>
        <p:spPr bwMode="auto">
          <a:xfrm>
            <a:off x="819574" y="5301208"/>
            <a:ext cx="3176362" cy="14484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Рисунок 12" descr="G:\Семинар\Фото для презентации\DSCN622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612" y="3476896"/>
            <a:ext cx="1337528" cy="1662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G:\Семинар\Фото для презентации\DSCN6223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62" t="12879" r="9091" b="4545"/>
          <a:stretch/>
        </p:blipFill>
        <p:spPr bwMode="auto">
          <a:xfrm>
            <a:off x="353167" y="3063095"/>
            <a:ext cx="1219200" cy="2076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 descr="G:\Семинар\Фото для презентации\DSCN621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5405" y="1068221"/>
            <a:ext cx="1872208" cy="2254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G:\Семинар\Фото для презентации\DSC04249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1592" y="2796340"/>
            <a:ext cx="2687683" cy="2246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G:\Семинар\Фото для презентации\DSCN6222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59" r="8654" b="10236"/>
          <a:stretch/>
        </p:blipFill>
        <p:spPr bwMode="auto">
          <a:xfrm>
            <a:off x="4935405" y="5042692"/>
            <a:ext cx="1677670" cy="16859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14826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G:\Семинар\Фото для презентации\P_20170419_13352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684"/>
          <a:stretch/>
        </p:blipFill>
        <p:spPr bwMode="auto">
          <a:xfrm>
            <a:off x="5591307" y="2871962"/>
            <a:ext cx="3385820" cy="1781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G:\Семинар\Фото для презентации\P_20170419_13344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24744"/>
            <a:ext cx="328989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0" dirty="0" smtClean="0">
                <a:solidFill>
                  <a:schemeClr val="accent3">
                    <a:lumMod val="50000"/>
                  </a:schemeClr>
                </a:solidFill>
                <a:cs typeface="Arial Unicode MS"/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1"/>
            <a:ext cx="8229600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Организация  развивающей предметно – пространственной среды 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в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группе «Буратино» 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 descr="G:\Семинар\Фото для презентации\DSC0426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312368" cy="2546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G:\Семинар\Фото для презентации\DSC0426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769"/>
          <a:stretch/>
        </p:blipFill>
        <p:spPr bwMode="auto">
          <a:xfrm>
            <a:off x="2771800" y="3047628"/>
            <a:ext cx="2362596" cy="1821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 descr="G:\Семинар\Фото для презентации\P_20170419_13363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6655" y="4653137"/>
            <a:ext cx="2777561" cy="1801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G:\Семинар\Фото для презентации\DSC0427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97153"/>
            <a:ext cx="2182367" cy="1772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G:\Семинар\Фото для презентации\DSC04272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36502"/>
            <a:ext cx="1656183" cy="1500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G:\Семинар\Фото для презентации\DSC04253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75" t="13889" r="6411" b="11111"/>
          <a:stretch/>
        </p:blipFill>
        <p:spPr bwMode="auto">
          <a:xfrm rot="5400000">
            <a:off x="20219" y="4041067"/>
            <a:ext cx="2118785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39259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G:\Семинар\Фото для презентации\Изменения РППС\DSC042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7590" y="1082151"/>
            <a:ext cx="2184400" cy="163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329" y="310514"/>
            <a:ext cx="8229600" cy="200223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4221088"/>
            <a:ext cx="38548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32656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Организация  развивающей предметно – пространственной среды </a:t>
            </a:r>
          </a:p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в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группе «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Капитошка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  <a:endParaRPr lang="ru-RU" dirty="0"/>
          </a:p>
        </p:txBody>
      </p:sp>
      <p:pic>
        <p:nvPicPr>
          <p:cNvPr id="7" name="Рисунок 6" descr="G:\Семинар\Фото для презентации\Изменения РППС\DSCN947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3749" y="3764344"/>
            <a:ext cx="2445783" cy="1993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G:\Семинар\Фото для презентации\DSCN946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1855" y="1100575"/>
            <a:ext cx="2000250" cy="1499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G:\Семинар\Фото для презентации\DSCN948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607" y="1140148"/>
            <a:ext cx="2419350" cy="1813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G:\Семинар\Фото для презентации\DSCN9393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2660" y="2720451"/>
            <a:ext cx="2310130" cy="1732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G:\Семинар\Фото для презентации\DSCN939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7603" y="2935639"/>
            <a:ext cx="2334522" cy="1751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G:\Семинар\Фото для презентации\DSCN9405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607" y="4221088"/>
            <a:ext cx="2637155" cy="1829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G:\Семинар\Фото для презентации\Изменения РППС\DSCN9436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90" t="5343" b="29899"/>
          <a:stretch/>
        </p:blipFill>
        <p:spPr bwMode="auto">
          <a:xfrm>
            <a:off x="4614402" y="2204864"/>
            <a:ext cx="2549886" cy="1347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G:\Семинар\Фото для презентации\Изменения РППС\DSCN9468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379516"/>
            <a:ext cx="1876425" cy="1343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6394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Организация  развивающей предметно – пространственной среды </a:t>
            </a:r>
          </a:p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в группе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Смурфики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  <a:endParaRPr lang="ru-RU" dirty="0"/>
          </a:p>
        </p:txBody>
      </p:sp>
      <p:pic>
        <p:nvPicPr>
          <p:cNvPr id="9" name="Рисунок 8" descr="G:\Семинар\Фото для презентации\P_20170419_11211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43" y="978986"/>
            <a:ext cx="2342241" cy="19362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G:\Семинар\Фото для презентации\P_20170419_11204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513367"/>
            <a:ext cx="2447925" cy="1227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G:\Семинар\Фото для презентации\Изменения РППС\DSC0420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039" y="3249413"/>
            <a:ext cx="2009775" cy="15068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G:\Семинар\Фото для презентации\Изменения РППС\DSCN614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80"/>
          <a:stretch/>
        </p:blipFill>
        <p:spPr bwMode="auto">
          <a:xfrm>
            <a:off x="3807982" y="995888"/>
            <a:ext cx="3672408" cy="2563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Рисунок 12" descr="G:\Семинар\Фото для презентации\Изменения РППС\DSC0421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4792" y="3780727"/>
            <a:ext cx="2376264" cy="1622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G:\Семинар\Фото для презентации\DSC04199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77740"/>
            <a:ext cx="2160240" cy="1943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G:\Семинар\Фото для презентации\P_20170419_112017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039" y="4998857"/>
            <a:ext cx="2867025" cy="1612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G:\Семинар\Фото для презентации\P_20170419_111712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458" y="3139897"/>
            <a:ext cx="2810669" cy="16163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12447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41805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Организация образовательного процесса .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1884" y="1268760"/>
            <a:ext cx="6608588" cy="3240361"/>
          </a:xfrm>
        </p:spPr>
        <p:txBody>
          <a:bodyPr/>
          <a:lstStyle/>
          <a:p>
            <a:pPr marL="0" lvl="0" indent="0">
              <a:buNone/>
            </a:pPr>
            <a:r>
              <a:rPr lang="ru-RU" kern="0" dirty="0" smtClean="0">
                <a:solidFill>
                  <a:schemeClr val="accent3">
                    <a:lumMod val="50000"/>
                  </a:schemeClr>
                </a:solidFill>
                <a:cs typeface="Arial Unicode MS"/>
              </a:rPr>
              <a:t> </a:t>
            </a:r>
          </a:p>
          <a:p>
            <a:pPr marL="0" lvl="0" indent="0">
              <a:buNone/>
            </a:pPr>
            <a:endParaRPr lang="ru-RU" kern="0" dirty="0">
              <a:solidFill>
                <a:srgbClr val="000000"/>
              </a:solidFill>
              <a:cs typeface="Arial Unicode M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G:\Семинар\Фото для презентации\DSCN61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48410"/>
            <a:ext cx="3600400" cy="2751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G:\Семинар\Фото для презентации\DSCN61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83097"/>
            <a:ext cx="3710805" cy="278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G:\Семинар\Фото для презентации\Изменения РППС\DSCN94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0088" y="3933056"/>
            <a:ext cx="3258096" cy="26134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091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9"/>
            <a:ext cx="8229600" cy="1008111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Работа в центрах активности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233156"/>
            <a:ext cx="3538736" cy="29089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11560" y="2479216"/>
            <a:ext cx="33123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7" name="Рисунок 6" descr="G:\Семинар\Фото для презентации\DSCN616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4091" y="1113966"/>
            <a:ext cx="2047875" cy="273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Семинар\Фото для презентации\DSCN615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598" y="1111374"/>
            <a:ext cx="2780030" cy="2084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G:\Семинар\Фото для презентации\DSCN616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956" b="25414"/>
          <a:stretch/>
        </p:blipFill>
        <p:spPr bwMode="auto">
          <a:xfrm>
            <a:off x="5036604" y="3377400"/>
            <a:ext cx="3659782" cy="1512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 descr="G:\Семинар\Фото для презентации\DSCN614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6038" y="1113965"/>
            <a:ext cx="2750418" cy="2082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G:\Семинар\Фото для презентации\DSCN614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382" y="3377400"/>
            <a:ext cx="2667000" cy="1999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G:\Семинар\Фото для презентации\DSCN6148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5213" y="4345578"/>
            <a:ext cx="2297430" cy="1722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G:\Семинар\Фото для презентации\DSCN6153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9150" y="5105537"/>
            <a:ext cx="2259113" cy="16352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289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836712"/>
            <a:ext cx="4320480" cy="45365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Приказом № 35 от 22.09.2016 г.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МАДОУ детский сад № 4 «Сказка»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присвоен статус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«Инновационная площадка федерального государственного  бюджетного научного учреждения «Институт изучения детства, семьи и воспитания Российской академии образования»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725144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User\AppData\Local\Microsoft\Windows\Temporary Internet Files\Content.Word\Свидетельство о присвоении статус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429641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:\Семинар\Семинар\DSCN60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52205"/>
            <a:ext cx="3384376" cy="26088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G:\Семинар\Семинар\DSCN605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329098"/>
            <a:ext cx="3240360" cy="22453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G:\Семинар\Семинар\DSCN603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52205"/>
            <a:ext cx="3204195" cy="25300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G:\Семинар\Семинар\DSCN604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072" y="4329099"/>
            <a:ext cx="3384376" cy="22453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382964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965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G:\Семинар\Фото для презентации\Изменения РППС\DSC0423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92"/>
          <a:stretch/>
        </p:blipFill>
        <p:spPr bwMode="auto">
          <a:xfrm>
            <a:off x="251520" y="1322412"/>
            <a:ext cx="2495550" cy="24428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G:\Семинар\Фото для презентации\Изменения РППС\DSC0423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719"/>
          <a:stretch/>
        </p:blipFill>
        <p:spPr bwMode="auto">
          <a:xfrm>
            <a:off x="2987824" y="1345382"/>
            <a:ext cx="2276475" cy="1978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G:\Семинар\Фото для презентации\Изменения РППС\DSC0420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190" y="4124408"/>
            <a:ext cx="2486880" cy="223224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476672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Реализация собственных планов</a:t>
            </a:r>
            <a:endParaRPr lang="ru-RU" sz="3600" dirty="0"/>
          </a:p>
        </p:txBody>
      </p:sp>
      <p:pic>
        <p:nvPicPr>
          <p:cNvPr id="9" name="Рисунок 8" descr="G:\Семинар\Продукты\DSCN612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67" b="21991"/>
          <a:stretch/>
        </p:blipFill>
        <p:spPr bwMode="auto">
          <a:xfrm>
            <a:off x="6467601" y="1383283"/>
            <a:ext cx="2466975" cy="17310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 descr="G:\Семинар\Продукты\DSCN6123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930" r="10577"/>
          <a:stretch/>
        </p:blipFill>
        <p:spPr bwMode="auto">
          <a:xfrm>
            <a:off x="2987824" y="3494916"/>
            <a:ext cx="1362075" cy="17456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Рисунок 10" descr="G:\Семинар\DSCN6269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824" b="36524"/>
          <a:stretch/>
        </p:blipFill>
        <p:spPr bwMode="auto">
          <a:xfrm>
            <a:off x="3245929" y="5341036"/>
            <a:ext cx="3705225" cy="14071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2" name="Рисунок 11" descr="G:\Семинар\DSCN6276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64" t="4061" r="8493" b="21777"/>
          <a:stretch/>
        </p:blipFill>
        <p:spPr bwMode="auto">
          <a:xfrm>
            <a:off x="6721971" y="3494916"/>
            <a:ext cx="1819910" cy="13239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Рисунок 12" descr="G:\Семинар\DSCN6286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67" t="5048" b="7452"/>
          <a:stretch/>
        </p:blipFill>
        <p:spPr bwMode="auto">
          <a:xfrm>
            <a:off x="5264300" y="1728345"/>
            <a:ext cx="1457672" cy="20369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4" name="Рисунок 13" descr="G:\Семинар\DSCN6285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2872" y="3933056"/>
            <a:ext cx="1598930" cy="1198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1476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3586410"/>
          </a:xfrm>
        </p:spPr>
        <p:txBody>
          <a:bodyPr>
            <a:normAutofit fontScale="90000"/>
          </a:bodyPr>
          <a:lstStyle/>
          <a:p>
            <a:pPr indent="722313" algn="just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Шкалы ECERS-R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</a:rPr>
              <a:t> могут быть использованы на разных уровнях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>:</a:t>
            </a:r>
            <a:b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b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>– 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</a:rPr>
              <a:t>Дошкольным образовательным учреждением для рефлексии и постановки дальнейших целей по улучшению качества образования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  <a:b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</a:rPr>
              <a:t>– Руководителями для проведения исследований и принятия управленческих решений, 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>– 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</a:rPr>
              <a:t>Институтами независимой оценки качества образования для экспертизы качества образования дошкольной образовательной организации. 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2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2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</a:rPr>
              <a:t>              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2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400" dirty="0" smtClean="0"/>
              <a:t> </a:t>
            </a:r>
            <a:endParaRPr lang="ru-RU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3537148"/>
            <a:ext cx="1080120" cy="5399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User\Pictures\MP Navigator EX\2018_05_29\IMG_0002.jpg"/>
          <p:cNvPicPr/>
          <p:nvPr/>
        </p:nvPicPr>
        <p:blipFill>
          <a:blip r:embed="rId3" cstate="print"/>
          <a:srcRect l="4307" r="1050" b="4458"/>
          <a:stretch>
            <a:fillRect/>
          </a:stretch>
        </p:blipFill>
        <p:spPr bwMode="auto">
          <a:xfrm>
            <a:off x="467544" y="3643202"/>
            <a:ext cx="468052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13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252027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МАДОУ детский сад № 4 "Сказка"</a:t>
            </a:r>
          </a:p>
          <a:p>
            <a:pPr algn="ctr"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(343 57) 3 - 28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mkdou4skazka@mail.ru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http://4krv.tvoysadik.ru/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59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Безымянный"/>
          <p:cNvPicPr>
            <a:picLocks noChangeAspect="1" noChangeArrowheads="1"/>
          </p:cNvPicPr>
          <p:nvPr/>
        </p:nvPicPr>
        <p:blipFill>
          <a:blip r:embed="rId5" cstate="print"/>
          <a:srcRect l="4423" r="11578" b="5528"/>
          <a:stretch>
            <a:fillRect/>
          </a:stretch>
        </p:blipFill>
        <p:spPr bwMode="auto">
          <a:xfrm>
            <a:off x="2987824" y="836712"/>
            <a:ext cx="2880320" cy="2591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2059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476673"/>
            <a:ext cx="8064896" cy="561719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Тема инновационной деятельности</a:t>
            </a:r>
          </a:p>
          <a:p>
            <a:pPr>
              <a:buNone/>
            </a:pPr>
            <a:endParaRPr lang="ru-RU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Модернизация образования в дошкольной образовательной организации в соответствии с современными требованиями к качеству дошкольного образования на основе  инновационной образовательной программы "Вдохновение". </a:t>
            </a:r>
          </a:p>
          <a:p>
            <a:pPr lvl="0"/>
            <a:endParaRPr lang="ru-RU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9641" t="28143" r="27983" b="32545"/>
          <a:stretch>
            <a:fillRect/>
          </a:stretch>
        </p:blipFill>
        <p:spPr bwMode="auto">
          <a:xfrm>
            <a:off x="6588224" y="4365104"/>
            <a:ext cx="2088232" cy="2171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9641" t="28143" r="27983" b="32545"/>
          <a:stretch>
            <a:fillRect/>
          </a:stretch>
        </p:blipFill>
        <p:spPr bwMode="auto">
          <a:xfrm>
            <a:off x="6588224" y="4365104"/>
            <a:ext cx="2088232" cy="2171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064896" cy="5617194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2000" b="1" dirty="0" smtClean="0"/>
          </a:p>
          <a:p>
            <a:pPr algn="just">
              <a:buNone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    Актуальность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проблемы обусловлена реализуемой в настоящий момент в образовательной системе Российской Федерации модернизацией дошкольного образования, переосмыслением социокультурной ситуации развития дошкольников, задачами образования в период дошкольного детства, научными исследованиями, корректирующими представления о детском развитии, и, как следствие, формированием новых представлений о качестве дошкольного образования на современном этапе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социально-экономического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развития страны. 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Актуальность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проблемы также подчеркивается кардинальным изменением нормативно-правовой базы дошкольного образования РФ, выдвигающей новые требования к образовательным программам дошкольного образования, переходом к реализации ФГОС ДО, необходимостью учета положений  Примерной основной образовательной программы дошкольного образования, одобренной УМО по общему образованию 22 мая 2015 года (fgosreestr.ru), в основных образовательных программах, разрабатываемых дошкольными образовательными организациями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08821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Объект инновационной деятельности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Образовательная деятельность дошкольной образовательной организации.</a:t>
            </a:r>
          </a:p>
          <a:p>
            <a:pPr marL="0" indent="0" algn="just">
              <a:buNone/>
            </a:pP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Предмет инновационной деятельности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Модернизация образовательной деятельности ДОО в соответствии с требованиями современной социокультурной ситуации развития детства и изменениями нормативно-правовой базы дошкольного образования РФ  на основе инновационной комплексной образовательной программы дошкольного образования «Вдохновение». </a:t>
            </a:r>
          </a:p>
          <a:p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9641" t="28143" r="27983" b="32545"/>
          <a:stretch>
            <a:fillRect/>
          </a:stretch>
        </p:blipFill>
        <p:spPr bwMode="auto">
          <a:xfrm>
            <a:off x="6588224" y="4365104"/>
            <a:ext cx="2088232" cy="2171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8182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476673"/>
            <a:ext cx="8064896" cy="561719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Цель инновационной деятельности</a:t>
            </a:r>
          </a:p>
          <a:p>
            <a:pPr>
              <a:buNone/>
            </a:pPr>
            <a:endParaRPr lang="ru-RU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Достижение нового уровня качества дошкольного образования, соответствующего требованиям ФГОС ДО, отвечающего на вызовы современной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социокультурной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ситуации развития детства и отражающего современные научные и методические подходы к организации образовательной деятельности в ДОО с использованием инновационной образовательной программы «Вдохновение». </a:t>
            </a:r>
          </a:p>
          <a:p>
            <a:pPr lvl="0"/>
            <a:endParaRPr lang="ru-RU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9641" t="28143" r="27983" b="32545"/>
          <a:stretch>
            <a:fillRect/>
          </a:stretch>
        </p:blipFill>
        <p:spPr bwMode="auto">
          <a:xfrm>
            <a:off x="6588224" y="4365104"/>
            <a:ext cx="2088232" cy="2171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8207" y="4786507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4408" y="908720"/>
            <a:ext cx="648072" cy="36004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640871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Основные задачи инновационной деятельности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Изучение современных научных и методических подходов к дошкольному образованию и, отражающих эти подходы, положения ООП «Вдохновение».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Создание и обучение команды изменений для разработки и внедрения новой ООП ДОО, назначение координатора инновационной площадки.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Разработка ООП ДОО, удовлетворяющей заданным требованиям качества дошкольного образования, на основе ООП «Вдохновение».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Ознакомление участников образовательной деятельности ДОО с новой ООП ДО, ее коллективное обсуждение и совершенствование. 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Обучение педагогов ДОО и их помощников, новым подходам к организации образовательной деятельности, новым педагогическим методам и инструментам, способам создания условий для осуществления образовательного процесса.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Выбор или создание групп в ДОО для участия в инновационной деятельности.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Подготовка психолого-педагогических условий реализации образовательной деятельности  в соответствии с новой ООП. 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Создание материально-технических условий осуществления образовательной деятельности в соответствии с новой ООП ДОО, в том числе, формирование развивающей предметно-пространственной среды как в групповом помещении, так и на другой территории (как внутренней, так и внешней) образовательной организации, а также создание других необходимых условий, заданных ФГОС ДО. 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Разработка системы управления качеством внедрения и реализации новой ООП ДОО «Вдохновение» на основе подходов и инструментария УМК ООП «Вдохновение».  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Внедрение и реализация новой ООП ДОО «Вдохновение», оценивание образовательных эффектов нового образовательного процесса и содержания, предоставление обратной связи реализующим программу педагогам и руководству ДОО.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Разработка модели совершенствования образовательной деятельности, реализуемой по ООП ДОО, созданной на основе Программы «Вдохновение», в том числе, совершенствования условий и содержания образовательной деятельности.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Разработка методических и практических рекомендаций по разработке и внедрению ООП ДОО на основе Программы «Вдохновение» с учетом итогов работы инновационной площадки. </a:t>
            </a:r>
          </a:p>
          <a:p>
            <a:pPr marL="0" indent="0" algn="ctr">
              <a:buNone/>
            </a:pPr>
            <a:endParaRPr lang="ru-RU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9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7" y="260648"/>
            <a:ext cx="8573738" cy="16561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Учебно – методический комплект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Социально – коммуникативное развитие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Речевое развитие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97152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User\Pictures\MP Navigator EX\2018_05_29\IMG_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276872"/>
            <a:ext cx="2088232" cy="2710348"/>
          </a:xfrm>
          <a:prstGeom prst="rect">
            <a:avLst/>
          </a:prstGeom>
          <a:noFill/>
        </p:spPr>
      </p:pic>
      <p:pic>
        <p:nvPicPr>
          <p:cNvPr id="7" name="Рисунок 6" descr="C:\Users\User\Pictures\MP Navigator EX\2018_05_29\IMG_00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738196"/>
            <a:ext cx="1944216" cy="2690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User\Pictures\MP Navigator EX\2018_05_29\IMG_00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2107972"/>
            <a:ext cx="2016224" cy="2620001"/>
          </a:xfrm>
          <a:prstGeom prst="rect">
            <a:avLst/>
          </a:prstGeom>
          <a:noFill/>
        </p:spPr>
      </p:pic>
      <p:pic>
        <p:nvPicPr>
          <p:cNvPr id="8" name="Рисунок 7" descr="C:\Users\User\Pictures\MP Navigator EX\2018_05_29\IMG_000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1680" y="4196395"/>
            <a:ext cx="2137359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8577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60649"/>
            <a:ext cx="5951438" cy="648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Познавательное развитие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97152"/>
            <a:ext cx="180498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User\Pictures\MP Navigator EX\2018_05_29\IMG_00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836713"/>
            <a:ext cx="223224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Pictures\MP Navigator EX\2018_05_29\IMG_00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0215" y="1556792"/>
            <a:ext cx="230425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Pictures\MP Navigator EX\2018_05_29\IMG_001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76273" y="1240003"/>
            <a:ext cx="2232248" cy="201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Pictures\MP Navigator EX\2018_05_29\IMG_001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3320988"/>
            <a:ext cx="22322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G:\2018_05_30\IMG_00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3057" y="116632"/>
            <a:ext cx="2365809" cy="213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2018_05_30\IMG_000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2059" y="3573016"/>
            <a:ext cx="2480677" cy="223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2018_05_30\IMG_000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0798" y="2060848"/>
            <a:ext cx="2525163" cy="227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G:\2018_05_30\IMG_000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852225"/>
            <a:ext cx="2128331" cy="281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G:\2018_05_30\IMG_000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0798" y="4470969"/>
            <a:ext cx="2448068" cy="219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577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721</Words>
  <Application>Microsoft Office PowerPoint</Application>
  <PresentationFormat>Экран (4:3)</PresentationFormat>
  <Paragraphs>86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Первые шаги с «Вдохновением»</vt:lpstr>
      <vt:lpstr>Слайд 2</vt:lpstr>
      <vt:lpstr>Слайд 3</vt:lpstr>
      <vt:lpstr>Слайд 4</vt:lpstr>
      <vt:lpstr>Слайд 5</vt:lpstr>
      <vt:lpstr>Слайд 6</vt:lpstr>
      <vt:lpstr> </vt:lpstr>
      <vt:lpstr>Слайд 8</vt:lpstr>
      <vt:lpstr>Слайд 9</vt:lpstr>
      <vt:lpstr>Слайд 10</vt:lpstr>
      <vt:lpstr> </vt:lpstr>
      <vt:lpstr>Обучение педагогов</vt:lpstr>
      <vt:lpstr>Вместе с родителями</vt:lpstr>
      <vt:lpstr>Слайд 14</vt:lpstr>
      <vt:lpstr> </vt:lpstr>
      <vt:lpstr>  </vt:lpstr>
      <vt:lpstr>Слайд 17</vt:lpstr>
      <vt:lpstr>Организация образовательного процесса .</vt:lpstr>
      <vt:lpstr>Работа в центрах активности</vt:lpstr>
      <vt:lpstr>Слайд 20</vt:lpstr>
      <vt:lpstr> </vt:lpstr>
      <vt:lpstr>Шкалы ECERS-R могут быть использованы на разных уровнях:   – Дошкольным образовательным учреждением для рефлексии и постановки дальнейших целей по улучшению качества образования,  – Руководителями для проведения исследований и принятия управленческих решений,  – Институтами независимой оценки качества образования для экспертизы качества образования дошкольной образовательной организации.                 .   </vt:lpstr>
      <vt:lpstr>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121</cp:revision>
  <dcterms:created xsi:type="dcterms:W3CDTF">2017-02-10T03:23:24Z</dcterms:created>
  <dcterms:modified xsi:type="dcterms:W3CDTF">2018-06-09T07:56:51Z</dcterms:modified>
</cp:coreProperties>
</file>